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84" r:id="rId6"/>
    <p:sldId id="285" r:id="rId7"/>
    <p:sldId id="286" r:id="rId8"/>
    <p:sldId id="287" r:id="rId9"/>
    <p:sldId id="288" r:id="rId10"/>
    <p:sldId id="289" r:id="rId11"/>
    <p:sldId id="290" r:id="rId12"/>
    <p:sldId id="291" r:id="rId13"/>
    <p:sldId id="292" r:id="rId14"/>
    <p:sldId id="293" r:id="rId15"/>
    <p:sldId id="28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258" r:id="rId29"/>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9868"/>
    <a:srgbClr val="284369"/>
    <a:srgbClr val="223E64"/>
    <a:srgbClr val="8829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2" autoAdjust="0"/>
    <p:restoredTop sz="94674"/>
  </p:normalViewPr>
  <p:slideViewPr>
    <p:cSldViewPr snapToGrid="0" snapToObjects="1" showGuides="1">
      <p:cViewPr varScale="1">
        <p:scale>
          <a:sx n="104" d="100"/>
          <a:sy n="104" d="100"/>
        </p:scale>
        <p:origin x="12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0"/>
          </a:xfrm>
          <a:prstGeom prst="rect">
            <a:avLst/>
          </a:prstGeom>
        </p:spPr>
        <p:txBody>
          <a:bodyPr vert="horz" lIns="92401" tIns="46200" rIns="92401" bIns="46200" rtlCol="0"/>
          <a:lstStyle>
            <a:lvl1pPr algn="l">
              <a:defRPr sz="1200"/>
            </a:lvl1pPr>
          </a:lstStyle>
          <a:p>
            <a:endParaRPr lang="en-US"/>
          </a:p>
        </p:txBody>
      </p:sp>
      <p:sp>
        <p:nvSpPr>
          <p:cNvPr id="3" name="Date Placeholder 2"/>
          <p:cNvSpPr>
            <a:spLocks noGrp="1"/>
          </p:cNvSpPr>
          <p:nvPr>
            <p:ph type="dt" idx="1"/>
          </p:nvPr>
        </p:nvSpPr>
        <p:spPr>
          <a:xfrm>
            <a:off x="3884613" y="0"/>
            <a:ext cx="2971800" cy="467310"/>
          </a:xfrm>
          <a:prstGeom prst="rect">
            <a:avLst/>
          </a:prstGeom>
        </p:spPr>
        <p:txBody>
          <a:bodyPr vert="horz" lIns="92401" tIns="46200" rIns="92401" bIns="46200" rtlCol="0"/>
          <a:lstStyle>
            <a:lvl1pPr algn="r">
              <a:defRPr sz="1200"/>
            </a:lvl1pPr>
          </a:lstStyle>
          <a:p>
            <a:fld id="{8F2C7F44-3594-2849-9F5B-C01095F1D660}" type="datetimeFigureOut">
              <a:rPr lang="en-US" smtClean="0"/>
              <a:t>11/14/2022</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2401" tIns="46200" rIns="92401" bIns="46200" rtlCol="0" anchor="ctr"/>
          <a:lstStyle/>
          <a:p>
            <a:endParaRPr lang="en-US"/>
          </a:p>
        </p:txBody>
      </p:sp>
      <p:sp>
        <p:nvSpPr>
          <p:cNvPr id="5" name="Notes Placeholder 4"/>
          <p:cNvSpPr>
            <a:spLocks noGrp="1"/>
          </p:cNvSpPr>
          <p:nvPr>
            <p:ph type="body" sz="quarter" idx="3"/>
          </p:nvPr>
        </p:nvSpPr>
        <p:spPr>
          <a:xfrm>
            <a:off x="685800" y="4482297"/>
            <a:ext cx="5486400" cy="3667334"/>
          </a:xfrm>
          <a:prstGeom prst="rect">
            <a:avLst/>
          </a:prstGeom>
        </p:spPr>
        <p:txBody>
          <a:bodyPr vert="horz" lIns="92401" tIns="46200" rIns="92401" bIns="4620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09"/>
          </a:xfrm>
          <a:prstGeom prst="rect">
            <a:avLst/>
          </a:prstGeom>
        </p:spPr>
        <p:txBody>
          <a:bodyPr vert="horz" lIns="92401" tIns="46200" rIns="92401" bIns="4620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09"/>
          </a:xfrm>
          <a:prstGeom prst="rect">
            <a:avLst/>
          </a:prstGeom>
        </p:spPr>
        <p:txBody>
          <a:bodyPr vert="horz" lIns="92401" tIns="46200" rIns="92401" bIns="46200" rtlCol="0" anchor="b"/>
          <a:lstStyle>
            <a:lvl1pPr algn="r">
              <a:defRPr sz="1200"/>
            </a:lvl1pPr>
          </a:lstStyle>
          <a:p>
            <a:fld id="{2CABA7ED-E0CC-E54E-984F-83B8536A5DB4}" type="slidenum">
              <a:rPr lang="en-US" smtClean="0"/>
              <a:t>‹#›</a:t>
            </a:fld>
            <a:endParaRPr lang="en-US"/>
          </a:p>
        </p:txBody>
      </p:sp>
    </p:spTree>
    <p:extLst>
      <p:ext uri="{BB962C8B-B14F-4D97-AF65-F5344CB8AC3E}">
        <p14:creationId xmlns:p14="http://schemas.microsoft.com/office/powerpoint/2010/main" val="634803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1476D-B264-E441-B1A4-E354F0E98CED}"/>
              </a:ext>
            </a:extLst>
          </p:cNvPr>
          <p:cNvSpPr>
            <a:spLocks noGrp="1"/>
          </p:cNvSpPr>
          <p:nvPr>
            <p:ph type="ctrTitle" hasCustomPrompt="1"/>
          </p:nvPr>
        </p:nvSpPr>
        <p:spPr>
          <a:xfrm>
            <a:off x="677666" y="1736725"/>
            <a:ext cx="6812093" cy="1934815"/>
          </a:xfrm>
        </p:spPr>
        <p:txBody>
          <a:bodyPr anchor="t">
            <a:noAutofit/>
          </a:bodyPr>
          <a:lstStyle>
            <a:lvl1pPr algn="l">
              <a:lnSpc>
                <a:spcPts val="5400"/>
              </a:lnSpc>
              <a:defRPr sz="5000" baseline="0">
                <a:solidFill>
                  <a:schemeClr val="bg1"/>
                </a:solidFill>
              </a:defRPr>
            </a:lvl1pPr>
          </a:lstStyle>
          <a:p>
            <a:r>
              <a:rPr lang="en-US" dirty="0"/>
              <a:t>Insert presentation title here</a:t>
            </a:r>
          </a:p>
        </p:txBody>
      </p:sp>
      <p:sp>
        <p:nvSpPr>
          <p:cNvPr id="12" name="TextBox 11">
            <a:extLst>
              <a:ext uri="{FF2B5EF4-FFF2-40B4-BE49-F238E27FC236}">
                <a16:creationId xmlns:a16="http://schemas.microsoft.com/office/drawing/2014/main" id="{979D994F-A96D-2342-B840-295D400712F9}"/>
              </a:ext>
            </a:extLst>
          </p:cNvPr>
          <p:cNvSpPr txBox="1"/>
          <p:nvPr userDrawn="1"/>
        </p:nvSpPr>
        <p:spPr>
          <a:xfrm>
            <a:off x="583397" y="5968775"/>
            <a:ext cx="65244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latin typeface="Arial Black" panose="020B0604020202020204" pitchFamily="34" charset="0"/>
              </a:rPr>
              <a:t>1750 Massachusetts Avenue, NW </a:t>
            </a:r>
            <a:r>
              <a:rPr lang="en-GB" sz="1200" b="1" kern="1200" dirty="0">
                <a:solidFill>
                  <a:schemeClr val="bg1"/>
                </a:solidFill>
                <a:effectLst/>
                <a:latin typeface="+mn-lt"/>
                <a:ea typeface="+mn-ea"/>
                <a:cs typeface="+mn-cs"/>
              </a:rPr>
              <a:t>| Washington, DC 20036 | </a:t>
            </a:r>
            <a:r>
              <a:rPr lang="en-GB" sz="1200" b="1" kern="1200" dirty="0" err="1">
                <a:solidFill>
                  <a:schemeClr val="bg1"/>
                </a:solidFill>
                <a:effectLst/>
                <a:latin typeface="+mn-lt"/>
                <a:ea typeface="+mn-ea"/>
                <a:cs typeface="+mn-cs"/>
              </a:rPr>
              <a:t>www.piie.com</a:t>
            </a:r>
            <a:r>
              <a:rPr lang="en-GB" sz="1200" b="1" kern="1200" dirty="0">
                <a:solidFill>
                  <a:schemeClr val="bg1"/>
                </a:solidFill>
                <a:effectLst/>
                <a:latin typeface="+mn-lt"/>
                <a:ea typeface="+mn-ea"/>
                <a:cs typeface="+mn-cs"/>
              </a:rPr>
              <a:t> </a:t>
            </a:r>
            <a:endParaRPr lang="en-GB" sz="1200" kern="1200" dirty="0">
              <a:solidFill>
                <a:schemeClr val="bg1"/>
              </a:solidFill>
              <a:effectLst/>
              <a:latin typeface="+mn-lt"/>
              <a:ea typeface="+mn-ea"/>
              <a:cs typeface="+mn-cs"/>
            </a:endParaRPr>
          </a:p>
        </p:txBody>
      </p:sp>
      <p:sp>
        <p:nvSpPr>
          <p:cNvPr id="18" name="Text Placeholder 17">
            <a:extLst>
              <a:ext uri="{FF2B5EF4-FFF2-40B4-BE49-F238E27FC236}">
                <a16:creationId xmlns:a16="http://schemas.microsoft.com/office/drawing/2014/main" id="{8900791C-0EF0-9043-AD5F-2B0750A777F2}"/>
              </a:ext>
            </a:extLst>
          </p:cNvPr>
          <p:cNvSpPr>
            <a:spLocks noGrp="1"/>
          </p:cNvSpPr>
          <p:nvPr>
            <p:ph type="body" sz="quarter" idx="10" hasCustomPrompt="1"/>
          </p:nvPr>
        </p:nvSpPr>
        <p:spPr>
          <a:xfrm>
            <a:off x="668751" y="4621668"/>
            <a:ext cx="6111461" cy="226899"/>
          </a:xfrm>
        </p:spPr>
        <p:txBody>
          <a:bodyPr>
            <a:noAutofit/>
          </a:bodyPr>
          <a:lstStyle>
            <a:lvl1pPr marL="0" marR="0" indent="0" algn="l" defTabSz="914400" rtl="0" eaLnBrk="1" fontAlgn="auto" latinLnBrk="0" hangingPunct="1">
              <a:lnSpc>
                <a:spcPct val="90000"/>
              </a:lnSpc>
              <a:spcBef>
                <a:spcPts val="1000"/>
              </a:spcBef>
              <a:spcAft>
                <a:spcPts val="0"/>
              </a:spcAft>
              <a:buClr>
                <a:schemeClr val="tx2"/>
              </a:buClr>
              <a:buSzTx/>
              <a:buFontTx/>
              <a:buNone/>
              <a:tabLst/>
              <a:defRPr sz="1600" b="1" i="0" baseline="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
                <a:schemeClr val="tx2"/>
              </a:buClr>
              <a:buSzTx/>
              <a:buFontTx/>
              <a:buNone/>
              <a:tabLst/>
              <a:defRPr/>
            </a:pPr>
            <a:r>
              <a:rPr lang="en-US" sz="1600" b="1" i="0" baseline="0" dirty="0">
                <a:solidFill>
                  <a:schemeClr val="bg1"/>
                </a:solidFill>
                <a:latin typeface="Arial" panose="020B0604020202020204" pitchFamily="34" charset="0"/>
              </a:rPr>
              <a:t>Name Name</a:t>
            </a:r>
          </a:p>
        </p:txBody>
      </p:sp>
      <p:sp>
        <p:nvSpPr>
          <p:cNvPr id="22" name="Text Placeholder 21">
            <a:extLst>
              <a:ext uri="{FF2B5EF4-FFF2-40B4-BE49-F238E27FC236}">
                <a16:creationId xmlns:a16="http://schemas.microsoft.com/office/drawing/2014/main" id="{64DBBA9C-C3F1-5240-BDE3-C67F29964194}"/>
              </a:ext>
            </a:extLst>
          </p:cNvPr>
          <p:cNvSpPr>
            <a:spLocks noGrp="1"/>
          </p:cNvSpPr>
          <p:nvPr>
            <p:ph type="body" sz="quarter" idx="12" hasCustomPrompt="1"/>
          </p:nvPr>
        </p:nvSpPr>
        <p:spPr>
          <a:xfrm>
            <a:off x="658813" y="5274646"/>
            <a:ext cx="6121400" cy="221599"/>
          </a:xfrm>
        </p:spPr>
        <p:txBody>
          <a:bodyPr wrap="square">
            <a:spAutoFit/>
          </a:bodyPr>
          <a:lstStyle>
            <a:lvl1pPr marL="0" indent="0">
              <a:buFontTx/>
              <a:buNone/>
              <a:defRPr sz="1600" baseline="0">
                <a:solidFill>
                  <a:schemeClr val="bg1"/>
                </a:solidFill>
                <a:latin typeface="+mn-lt"/>
              </a:defRPr>
            </a:lvl1pPr>
          </a:lstStyle>
          <a:p>
            <a:pPr lvl="0"/>
            <a:r>
              <a:rPr lang="en-US" dirty="0"/>
              <a:t>Presented at [name of event]</a:t>
            </a:r>
          </a:p>
        </p:txBody>
      </p:sp>
      <p:sp>
        <p:nvSpPr>
          <p:cNvPr id="25" name="Text Placeholder 24">
            <a:extLst>
              <a:ext uri="{FF2B5EF4-FFF2-40B4-BE49-F238E27FC236}">
                <a16:creationId xmlns:a16="http://schemas.microsoft.com/office/drawing/2014/main" id="{2A285842-C640-A747-A764-BF06A1E9E33A}"/>
              </a:ext>
            </a:extLst>
          </p:cNvPr>
          <p:cNvSpPr>
            <a:spLocks noGrp="1"/>
          </p:cNvSpPr>
          <p:nvPr>
            <p:ph type="body" sz="quarter" idx="13" hasCustomPrompt="1"/>
          </p:nvPr>
        </p:nvSpPr>
        <p:spPr>
          <a:xfrm>
            <a:off x="658813" y="4934988"/>
            <a:ext cx="6121400" cy="253237"/>
          </a:xfrm>
        </p:spPr>
        <p:txBody>
          <a:bodyPr>
            <a:noAutofit/>
          </a:bodyPr>
          <a:lstStyle>
            <a:lvl1pPr marL="0" indent="0">
              <a:buFontTx/>
              <a:buNone/>
              <a:defRPr sz="1600" baseline="0">
                <a:solidFill>
                  <a:schemeClr val="bg1"/>
                </a:solidFill>
                <a:latin typeface="+mn-lt"/>
              </a:defRPr>
            </a:lvl1pPr>
          </a:lstStyle>
          <a:p>
            <a:pPr lvl="0"/>
            <a:r>
              <a:rPr lang="en-US" dirty="0"/>
              <a:t>Month DD, YYYY</a:t>
            </a:r>
          </a:p>
        </p:txBody>
      </p:sp>
      <p:pic>
        <p:nvPicPr>
          <p:cNvPr id="4" name="Picture 3">
            <a:extLst>
              <a:ext uri="{FF2B5EF4-FFF2-40B4-BE49-F238E27FC236}">
                <a16:creationId xmlns:a16="http://schemas.microsoft.com/office/drawing/2014/main" id="{28DAE61F-C261-9745-9639-7145755AEDC1}"/>
              </a:ext>
            </a:extLst>
          </p:cNvPr>
          <p:cNvPicPr>
            <a:picLocks noChangeAspect="1"/>
          </p:cNvPicPr>
          <p:nvPr userDrawn="1"/>
        </p:nvPicPr>
        <p:blipFill>
          <a:blip r:embed="rId3"/>
          <a:stretch>
            <a:fillRect/>
          </a:stretch>
        </p:blipFill>
        <p:spPr>
          <a:xfrm>
            <a:off x="512231" y="613567"/>
            <a:ext cx="4459162" cy="787249"/>
          </a:xfrm>
          <a:prstGeom prst="rect">
            <a:avLst/>
          </a:prstGeom>
        </p:spPr>
      </p:pic>
    </p:spTree>
    <p:extLst>
      <p:ext uri="{BB962C8B-B14F-4D97-AF65-F5344CB8AC3E}">
        <p14:creationId xmlns:p14="http://schemas.microsoft.com/office/powerpoint/2010/main" val="113866897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DCF3A1-1560-134B-944E-F5C189506014}"/>
              </a:ext>
            </a:extLst>
          </p:cNvPr>
          <p:cNvSpPr txBox="1"/>
          <p:nvPr userDrawn="1"/>
        </p:nvSpPr>
        <p:spPr>
          <a:xfrm>
            <a:off x="583397" y="5968775"/>
            <a:ext cx="65244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latin typeface="Arial Black" panose="020B0604020202020204" pitchFamily="34" charset="0"/>
              </a:rPr>
              <a:t>1750 Massachusetts Avenue, NW </a:t>
            </a:r>
            <a:r>
              <a:rPr lang="en-GB" sz="1200" b="1" kern="1200" dirty="0">
                <a:solidFill>
                  <a:schemeClr val="bg1"/>
                </a:solidFill>
                <a:effectLst/>
                <a:latin typeface="+mn-lt"/>
                <a:ea typeface="+mn-ea"/>
                <a:cs typeface="+mn-cs"/>
              </a:rPr>
              <a:t>| Washington, DC 20036 | </a:t>
            </a:r>
            <a:r>
              <a:rPr lang="en-GB" sz="1200" b="1" kern="1200" dirty="0" err="1">
                <a:solidFill>
                  <a:schemeClr val="bg1"/>
                </a:solidFill>
                <a:effectLst/>
                <a:latin typeface="+mn-lt"/>
                <a:ea typeface="+mn-ea"/>
                <a:cs typeface="+mn-cs"/>
              </a:rPr>
              <a:t>www.piie.com</a:t>
            </a:r>
            <a:r>
              <a:rPr lang="en-GB" sz="1200" b="1" kern="1200" dirty="0">
                <a:solidFill>
                  <a:schemeClr val="bg1"/>
                </a:solidFill>
                <a:effectLst/>
                <a:latin typeface="+mn-lt"/>
                <a:ea typeface="+mn-ea"/>
                <a:cs typeface="+mn-cs"/>
              </a:rPr>
              <a:t> </a:t>
            </a:r>
            <a:endParaRPr lang="en-GB" sz="1200" kern="1200" dirty="0">
              <a:solidFill>
                <a:schemeClr val="bg1"/>
              </a:solidFill>
              <a:effectLst/>
              <a:latin typeface="+mn-lt"/>
              <a:ea typeface="+mn-ea"/>
              <a:cs typeface="+mn-cs"/>
            </a:endParaRPr>
          </a:p>
        </p:txBody>
      </p:sp>
      <p:sp>
        <p:nvSpPr>
          <p:cNvPr id="10" name="Title 1">
            <a:extLst>
              <a:ext uri="{FF2B5EF4-FFF2-40B4-BE49-F238E27FC236}">
                <a16:creationId xmlns:a16="http://schemas.microsoft.com/office/drawing/2014/main" id="{875C0421-D5BA-6547-A669-EA0C14A03F69}"/>
              </a:ext>
            </a:extLst>
          </p:cNvPr>
          <p:cNvSpPr>
            <a:spLocks noGrp="1"/>
          </p:cNvSpPr>
          <p:nvPr>
            <p:ph type="ctrTitle" hasCustomPrompt="1"/>
          </p:nvPr>
        </p:nvSpPr>
        <p:spPr>
          <a:xfrm>
            <a:off x="658813" y="1736725"/>
            <a:ext cx="10837862" cy="767935"/>
          </a:xfrm>
        </p:spPr>
        <p:txBody>
          <a:bodyPr anchor="t">
            <a:noAutofit/>
          </a:bodyPr>
          <a:lstStyle>
            <a:lvl1pPr algn="l">
              <a:lnSpc>
                <a:spcPts val="5400"/>
              </a:lnSpc>
              <a:defRPr sz="2000" baseline="0">
                <a:solidFill>
                  <a:schemeClr val="bg1"/>
                </a:solidFill>
              </a:defRPr>
            </a:lvl1pPr>
          </a:lstStyle>
          <a:p>
            <a:r>
              <a:rPr lang="en-US" dirty="0"/>
              <a:t>Presentation title</a:t>
            </a:r>
          </a:p>
        </p:txBody>
      </p:sp>
      <p:sp>
        <p:nvSpPr>
          <p:cNvPr id="12" name="Text Placeholder 17">
            <a:extLst>
              <a:ext uri="{FF2B5EF4-FFF2-40B4-BE49-F238E27FC236}">
                <a16:creationId xmlns:a16="http://schemas.microsoft.com/office/drawing/2014/main" id="{F184FA63-F50B-B249-ABD5-C019D6C3D4AB}"/>
              </a:ext>
            </a:extLst>
          </p:cNvPr>
          <p:cNvSpPr>
            <a:spLocks noGrp="1"/>
          </p:cNvSpPr>
          <p:nvPr>
            <p:ph type="body" sz="quarter" idx="10" hasCustomPrompt="1"/>
          </p:nvPr>
        </p:nvSpPr>
        <p:spPr>
          <a:xfrm>
            <a:off x="658813" y="2665152"/>
            <a:ext cx="5437970" cy="280839"/>
          </a:xfrm>
        </p:spPr>
        <p:txBody>
          <a:bodyPr>
            <a:noAutofit/>
          </a:bodyPr>
          <a:lstStyle>
            <a:lvl1pPr marL="0" marR="0" indent="0" algn="l" defTabSz="914400" rtl="0" eaLnBrk="1" fontAlgn="auto" latinLnBrk="0" hangingPunct="1">
              <a:lnSpc>
                <a:spcPct val="90000"/>
              </a:lnSpc>
              <a:spcBef>
                <a:spcPts val="1000"/>
              </a:spcBef>
              <a:spcAft>
                <a:spcPts val="0"/>
              </a:spcAft>
              <a:buClr>
                <a:schemeClr val="tx2"/>
              </a:buClr>
              <a:buSzTx/>
              <a:buFontTx/>
              <a:buNone/>
              <a:tabLst/>
              <a:defRPr sz="1600" b="1" i="0" baseline="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
                <a:schemeClr val="tx2"/>
              </a:buClr>
              <a:buSzTx/>
              <a:buFontTx/>
              <a:buNone/>
              <a:tabLst/>
              <a:defRPr/>
            </a:pPr>
            <a:r>
              <a:rPr lang="en-US" sz="1600" b="1" i="0" baseline="0" dirty="0">
                <a:solidFill>
                  <a:schemeClr val="bg1"/>
                </a:solidFill>
                <a:latin typeface="Arial" panose="020B0604020202020204" pitchFamily="34" charset="0"/>
              </a:rPr>
              <a:t>Name Name</a:t>
            </a:r>
          </a:p>
        </p:txBody>
      </p:sp>
      <p:sp>
        <p:nvSpPr>
          <p:cNvPr id="13" name="Text Placeholder 21">
            <a:extLst>
              <a:ext uri="{FF2B5EF4-FFF2-40B4-BE49-F238E27FC236}">
                <a16:creationId xmlns:a16="http://schemas.microsoft.com/office/drawing/2014/main" id="{9914BD3C-0702-9047-9899-953DB407E485}"/>
              </a:ext>
            </a:extLst>
          </p:cNvPr>
          <p:cNvSpPr>
            <a:spLocks noGrp="1"/>
          </p:cNvSpPr>
          <p:nvPr>
            <p:ph type="body" sz="quarter" idx="12" hasCustomPrompt="1"/>
          </p:nvPr>
        </p:nvSpPr>
        <p:spPr>
          <a:xfrm>
            <a:off x="658813" y="3308191"/>
            <a:ext cx="5437971" cy="319564"/>
          </a:xfrm>
        </p:spPr>
        <p:txBody>
          <a:bodyPr>
            <a:noAutofit/>
          </a:bodyPr>
          <a:lstStyle>
            <a:lvl1pPr marL="0" indent="0">
              <a:buFontTx/>
              <a:buNone/>
              <a:defRPr sz="1600" baseline="0">
                <a:solidFill>
                  <a:schemeClr val="bg1"/>
                </a:solidFill>
                <a:latin typeface="+mn-lt"/>
              </a:defRPr>
            </a:lvl1pPr>
          </a:lstStyle>
          <a:p>
            <a:pPr lvl="0"/>
            <a:r>
              <a:rPr lang="en-US" dirty="0"/>
              <a:t>@</a:t>
            </a:r>
            <a:r>
              <a:rPr lang="en-US" dirty="0" err="1"/>
              <a:t>yourtwitterhandle</a:t>
            </a:r>
            <a:endParaRPr lang="en-US" dirty="0"/>
          </a:p>
        </p:txBody>
      </p:sp>
      <p:sp>
        <p:nvSpPr>
          <p:cNvPr id="14" name="Text Placeholder 24">
            <a:extLst>
              <a:ext uri="{FF2B5EF4-FFF2-40B4-BE49-F238E27FC236}">
                <a16:creationId xmlns:a16="http://schemas.microsoft.com/office/drawing/2014/main" id="{91ADD1EE-DA60-3B4D-B730-53477E078009}"/>
              </a:ext>
            </a:extLst>
          </p:cNvPr>
          <p:cNvSpPr>
            <a:spLocks noGrp="1"/>
          </p:cNvSpPr>
          <p:nvPr>
            <p:ph type="body" sz="quarter" idx="13" hasCustomPrompt="1"/>
          </p:nvPr>
        </p:nvSpPr>
        <p:spPr>
          <a:xfrm>
            <a:off x="658813" y="2978473"/>
            <a:ext cx="5437971" cy="361950"/>
          </a:xfrm>
        </p:spPr>
        <p:txBody>
          <a:bodyPr>
            <a:noAutofit/>
          </a:bodyPr>
          <a:lstStyle>
            <a:lvl1pPr marL="0" indent="0">
              <a:buFontTx/>
              <a:buNone/>
              <a:defRPr sz="1600" baseline="0">
                <a:solidFill>
                  <a:schemeClr val="bg1"/>
                </a:solidFill>
                <a:latin typeface="+mn-lt"/>
              </a:defRPr>
            </a:lvl1pPr>
          </a:lstStyle>
          <a:p>
            <a:pPr lvl="0"/>
            <a:r>
              <a:rPr lang="en-US" dirty="0" err="1"/>
              <a:t>name.name@email.com</a:t>
            </a:r>
            <a:endParaRPr lang="en-US" dirty="0"/>
          </a:p>
        </p:txBody>
      </p:sp>
      <p:pic>
        <p:nvPicPr>
          <p:cNvPr id="8" name="Picture 7">
            <a:extLst>
              <a:ext uri="{FF2B5EF4-FFF2-40B4-BE49-F238E27FC236}">
                <a16:creationId xmlns:a16="http://schemas.microsoft.com/office/drawing/2014/main" id="{2AA25241-B0B5-F84B-B232-B87AB2323782}"/>
              </a:ext>
            </a:extLst>
          </p:cNvPr>
          <p:cNvPicPr>
            <a:picLocks noChangeAspect="1"/>
          </p:cNvPicPr>
          <p:nvPr userDrawn="1"/>
        </p:nvPicPr>
        <p:blipFill>
          <a:blip r:embed="rId3"/>
          <a:stretch>
            <a:fillRect/>
          </a:stretch>
        </p:blipFill>
        <p:spPr>
          <a:xfrm>
            <a:off x="512231" y="613567"/>
            <a:ext cx="4459162" cy="787249"/>
          </a:xfrm>
          <a:prstGeom prst="rect">
            <a:avLst/>
          </a:prstGeom>
        </p:spPr>
      </p:pic>
    </p:spTree>
    <p:extLst>
      <p:ext uri="{BB962C8B-B14F-4D97-AF65-F5344CB8AC3E}">
        <p14:creationId xmlns:p14="http://schemas.microsoft.com/office/powerpoint/2010/main" val="317278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 one column">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BAF159-828C-A64C-9261-83AB7139F4C1}"/>
              </a:ext>
            </a:extLst>
          </p:cNvPr>
          <p:cNvSpPr/>
          <p:nvPr userDrawn="1"/>
        </p:nvSpPr>
        <p:spPr>
          <a:xfrm>
            <a:off x="334963" y="347870"/>
            <a:ext cx="11522075" cy="544664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F512E9-54D0-2B4D-8D29-51D065478CF9}"/>
              </a:ext>
            </a:extLst>
          </p:cNvPr>
          <p:cNvSpPr>
            <a:spLocks noGrp="1"/>
          </p:cNvSpPr>
          <p:nvPr>
            <p:ph type="title" hasCustomPrompt="1"/>
          </p:nvPr>
        </p:nvSpPr>
        <p:spPr>
          <a:xfrm>
            <a:off x="658813" y="699717"/>
            <a:ext cx="10829608" cy="439286"/>
          </a:xfrm>
        </p:spPr>
        <p:txBody>
          <a:bodyPr lIns="0" tIns="0" rIns="0" bIns="0" anchor="b">
            <a:noAutofit/>
          </a:bodyPr>
          <a:lstStyle>
            <a:lvl1pPr>
              <a:defRPr/>
            </a:lvl1pPr>
          </a:lstStyle>
          <a:p>
            <a:r>
              <a:rPr lang="en-US" dirty="0"/>
              <a:t>Slide heading ideally on one line</a:t>
            </a:r>
          </a:p>
        </p:txBody>
      </p:sp>
      <p:sp>
        <p:nvSpPr>
          <p:cNvPr id="3" name="Content Placeholder 2">
            <a:extLst>
              <a:ext uri="{FF2B5EF4-FFF2-40B4-BE49-F238E27FC236}">
                <a16:creationId xmlns:a16="http://schemas.microsoft.com/office/drawing/2014/main" id="{680D97C9-BED5-8947-9F6C-C4BAA68BFC6B}"/>
              </a:ext>
            </a:extLst>
          </p:cNvPr>
          <p:cNvSpPr>
            <a:spLocks noGrp="1"/>
          </p:cNvSpPr>
          <p:nvPr>
            <p:ph idx="1" hasCustomPrompt="1"/>
          </p:nvPr>
        </p:nvSpPr>
        <p:spPr>
          <a:xfrm>
            <a:off x="658813" y="1736725"/>
            <a:ext cx="10829607" cy="3708400"/>
          </a:xfrm>
        </p:spPr>
        <p:txBody>
          <a:bodyPr lIns="0" tIns="0" rIns="0" bIns="0">
            <a:noAutofit/>
          </a:bodyPr>
          <a:lstStyle>
            <a:lvl1pPr marL="227013" indent="-227013">
              <a:buFont typeface="Arial" panose="020B0604020202020204" pitchFamily="34" charset="0"/>
              <a:buChar char="•"/>
              <a:defRPr/>
            </a:lvl1pPr>
          </a:lstStyle>
          <a:p>
            <a:pPr lvl="0"/>
            <a:r>
              <a:rPr lang="en-US" dirty="0"/>
              <a:t>Bulleted list can look like this;</a:t>
            </a:r>
          </a:p>
          <a:p>
            <a:pPr lvl="0"/>
            <a:r>
              <a:rPr lang="en-US" dirty="0"/>
              <a:t>Bulleted list can look like this;</a:t>
            </a:r>
          </a:p>
          <a:p>
            <a:pPr lvl="0"/>
            <a:r>
              <a:rPr lang="en-US" dirty="0"/>
              <a:t>Bulleted list can look like this;</a:t>
            </a:r>
          </a:p>
          <a:p>
            <a:pPr lvl="0"/>
            <a:r>
              <a:rPr lang="en-US" dirty="0"/>
              <a:t>Bulleted list can look like this;</a:t>
            </a:r>
          </a:p>
          <a:p>
            <a:pPr lvl="0"/>
            <a:r>
              <a:rPr lang="en-US" dirty="0"/>
              <a:t>Bulleted list can look like this, and</a:t>
            </a:r>
          </a:p>
          <a:p>
            <a:pPr lvl="0"/>
            <a:r>
              <a:rPr lang="en-US" dirty="0"/>
              <a:t>Bulleted list can look like this.</a:t>
            </a:r>
          </a:p>
        </p:txBody>
      </p:sp>
      <p:pic>
        <p:nvPicPr>
          <p:cNvPr id="12" name="Picture 11">
            <a:extLst>
              <a:ext uri="{FF2B5EF4-FFF2-40B4-BE49-F238E27FC236}">
                <a16:creationId xmlns:a16="http://schemas.microsoft.com/office/drawing/2014/main" id="{DC54C768-40AE-5B43-A284-214F5F42C0B3}"/>
              </a:ext>
            </a:extLst>
          </p:cNvPr>
          <p:cNvPicPr>
            <a:picLocks noChangeAspect="1"/>
          </p:cNvPicPr>
          <p:nvPr userDrawn="1"/>
        </p:nvPicPr>
        <p:blipFill>
          <a:blip r:embed="rId2"/>
          <a:stretch>
            <a:fillRect/>
          </a:stretch>
        </p:blipFill>
        <p:spPr>
          <a:xfrm>
            <a:off x="259473" y="6001969"/>
            <a:ext cx="1434601" cy="693122"/>
          </a:xfrm>
          <a:prstGeom prst="rect">
            <a:avLst/>
          </a:prstGeom>
        </p:spPr>
      </p:pic>
      <p:sp>
        <p:nvSpPr>
          <p:cNvPr id="16" name="Slide Number Placeholder 5">
            <a:extLst>
              <a:ext uri="{FF2B5EF4-FFF2-40B4-BE49-F238E27FC236}">
                <a16:creationId xmlns:a16="http://schemas.microsoft.com/office/drawing/2014/main" id="{C2178080-065A-2048-A95C-3643C82BE7C9}"/>
              </a:ext>
            </a:extLst>
          </p:cNvPr>
          <p:cNvSpPr>
            <a:spLocks noGrp="1"/>
          </p:cNvSpPr>
          <p:nvPr>
            <p:ph type="sldNum" sz="quarter" idx="4"/>
          </p:nvPr>
        </p:nvSpPr>
        <p:spPr>
          <a:xfrm>
            <a:off x="6096001" y="6205566"/>
            <a:ext cx="5761038" cy="354283"/>
          </a:xfrm>
          <a:prstGeom prst="rect">
            <a:avLst/>
          </a:prstGeom>
        </p:spPr>
        <p:txBody>
          <a:bodyPr vert="horz" lIns="0" tIns="0" rIns="0" bIns="0" rtlCol="0" anchor="b">
            <a:noAutofit/>
          </a:bodyPr>
          <a:lstStyle>
            <a:lvl1pPr algn="r">
              <a:defRPr sz="2000" baseline="0">
                <a:solidFill>
                  <a:schemeClr val="tx2"/>
                </a:solidFill>
                <a:latin typeface="Arial Black" panose="020B0604020202020204" pitchFamily="34" charset="0"/>
              </a:defRPr>
            </a:lvl1pPr>
          </a:lstStyle>
          <a:p>
            <a:r>
              <a:rPr lang="en-US" dirty="0"/>
              <a:t> </a:t>
            </a:r>
            <a:r>
              <a:rPr lang="en-US" sz="1200" dirty="0"/>
              <a:t>Presentation title </a:t>
            </a:r>
            <a:r>
              <a:rPr lang="en-GB" sz="1200" dirty="0">
                <a:latin typeface="Arial" panose="020B0604020202020204" pitchFamily="34" charset="0"/>
              </a:rPr>
              <a:t>|</a:t>
            </a:r>
            <a:r>
              <a:rPr lang="en-US" sz="1200" dirty="0"/>
              <a:t> </a:t>
            </a:r>
            <a:fld id="{A1A809AE-F2E2-2A45-AE02-B5F1C2167F27}" type="slidenum">
              <a:rPr lang="en-US" sz="1200" smtClean="0"/>
              <a:pPr/>
              <a:t>‹#›</a:t>
            </a:fld>
            <a:endParaRPr lang="en-US" sz="1200" dirty="0"/>
          </a:p>
        </p:txBody>
      </p:sp>
    </p:spTree>
    <p:extLst>
      <p:ext uri="{BB962C8B-B14F-4D97-AF65-F5344CB8AC3E}">
        <p14:creationId xmlns:p14="http://schemas.microsoft.com/office/powerpoint/2010/main" val="381286912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943DC2-1799-0B41-B2CF-48BDC7EE9109}"/>
              </a:ext>
            </a:extLst>
          </p:cNvPr>
          <p:cNvSpPr/>
          <p:nvPr userDrawn="1"/>
        </p:nvSpPr>
        <p:spPr>
          <a:xfrm>
            <a:off x="334963" y="347870"/>
            <a:ext cx="11522075" cy="614183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50FBD6-9CA7-4147-A8D8-D1D0318EF615}"/>
              </a:ext>
            </a:extLst>
          </p:cNvPr>
          <p:cNvSpPr>
            <a:spLocks noGrp="1"/>
          </p:cNvSpPr>
          <p:nvPr>
            <p:ph type="title" hasCustomPrompt="1"/>
          </p:nvPr>
        </p:nvSpPr>
        <p:spPr>
          <a:xfrm>
            <a:off x="658813" y="1015999"/>
            <a:ext cx="8246648" cy="4429125"/>
          </a:xfrm>
        </p:spPr>
        <p:txBody>
          <a:bodyPr anchor="t">
            <a:noAutofit/>
          </a:bodyPr>
          <a:lstStyle>
            <a:lvl1pPr>
              <a:defRPr sz="5000" baseline="0">
                <a:solidFill>
                  <a:schemeClr val="tx1"/>
                </a:solidFill>
              </a:defRPr>
            </a:lvl1pPr>
          </a:lstStyle>
          <a:p>
            <a:r>
              <a:rPr lang="en-US" dirty="0"/>
              <a:t>Section title</a:t>
            </a:r>
          </a:p>
        </p:txBody>
      </p:sp>
    </p:spTree>
    <p:extLst>
      <p:ext uri="{BB962C8B-B14F-4D97-AF65-F5344CB8AC3E}">
        <p14:creationId xmlns:p14="http://schemas.microsoft.com/office/powerpoint/2010/main" val="17520193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8A82E5E-F3A6-5B45-813A-906822FDE377}"/>
              </a:ext>
            </a:extLst>
          </p:cNvPr>
          <p:cNvSpPr/>
          <p:nvPr userDrawn="1"/>
        </p:nvSpPr>
        <p:spPr>
          <a:xfrm>
            <a:off x="334963" y="347870"/>
            <a:ext cx="11522075" cy="544664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A089B4F9-BBF4-4D4F-B301-29FA60E81ADE}"/>
              </a:ext>
            </a:extLst>
          </p:cNvPr>
          <p:cNvSpPr>
            <a:spLocks noGrp="1"/>
          </p:cNvSpPr>
          <p:nvPr>
            <p:ph sz="half" idx="2" hasCustomPrompt="1"/>
          </p:nvPr>
        </p:nvSpPr>
        <p:spPr>
          <a:xfrm>
            <a:off x="658813" y="1736725"/>
            <a:ext cx="3090227" cy="1886585"/>
          </a:xfrm>
        </p:spPr>
        <p:txBody>
          <a:bodyPr>
            <a:noAutofit/>
          </a:bodyPr>
          <a:lstStyle>
            <a:lvl1pPr marL="0" indent="0">
              <a:buFontTx/>
              <a:buNone/>
              <a:defRPr b="1" i="0" baseline="0"/>
            </a:lvl1pPr>
          </a:lstStyle>
          <a:p>
            <a:pPr lvl="0"/>
            <a:r>
              <a:rPr lang="en-US" dirty="0"/>
              <a:t>Chart caption and credit to go in this space and kept as short as possible.</a:t>
            </a:r>
          </a:p>
        </p:txBody>
      </p:sp>
      <p:sp>
        <p:nvSpPr>
          <p:cNvPr id="9" name="Content Placeholder 3">
            <a:extLst>
              <a:ext uri="{FF2B5EF4-FFF2-40B4-BE49-F238E27FC236}">
                <a16:creationId xmlns:a16="http://schemas.microsoft.com/office/drawing/2014/main" id="{F6308A61-2274-0D4B-9BA0-D7699AA4E706}"/>
              </a:ext>
            </a:extLst>
          </p:cNvPr>
          <p:cNvSpPr>
            <a:spLocks noGrp="1"/>
          </p:cNvSpPr>
          <p:nvPr>
            <p:ph sz="half" idx="10" hasCustomPrompt="1"/>
          </p:nvPr>
        </p:nvSpPr>
        <p:spPr>
          <a:xfrm>
            <a:off x="658812" y="5236926"/>
            <a:ext cx="3157813" cy="255905"/>
          </a:xfrm>
        </p:spPr>
        <p:txBody>
          <a:bodyPr>
            <a:noAutofit/>
          </a:bodyPr>
          <a:lstStyle>
            <a:lvl1pPr marL="0" indent="0">
              <a:buFontTx/>
              <a:buNone/>
              <a:defRPr sz="1400" b="0" i="0" baseline="0">
                <a:solidFill>
                  <a:schemeClr val="tx2"/>
                </a:solidFill>
                <a:latin typeface="Arial" panose="020B0604020202020204" pitchFamily="34" charset="0"/>
              </a:defRPr>
            </a:lvl1pPr>
          </a:lstStyle>
          <a:p>
            <a:pPr lvl="0"/>
            <a:r>
              <a:rPr lang="en-US" dirty="0"/>
              <a:t>Optional note</a:t>
            </a:r>
          </a:p>
        </p:txBody>
      </p:sp>
      <p:sp>
        <p:nvSpPr>
          <p:cNvPr id="13" name="Title 1">
            <a:extLst>
              <a:ext uri="{FF2B5EF4-FFF2-40B4-BE49-F238E27FC236}">
                <a16:creationId xmlns:a16="http://schemas.microsoft.com/office/drawing/2014/main" id="{B030C68C-7403-604F-8B71-E58DDE289774}"/>
              </a:ext>
            </a:extLst>
          </p:cNvPr>
          <p:cNvSpPr>
            <a:spLocks noGrp="1"/>
          </p:cNvSpPr>
          <p:nvPr>
            <p:ph type="title" hasCustomPrompt="1"/>
          </p:nvPr>
        </p:nvSpPr>
        <p:spPr>
          <a:xfrm>
            <a:off x="658813" y="699717"/>
            <a:ext cx="10829608" cy="439286"/>
          </a:xfrm>
        </p:spPr>
        <p:txBody>
          <a:bodyPr lIns="0" tIns="0" rIns="0" bIns="0" anchor="b">
            <a:noAutofit/>
          </a:bodyPr>
          <a:lstStyle/>
          <a:p>
            <a:r>
              <a:rPr lang="en-US" dirty="0"/>
              <a:t>Slide heading</a:t>
            </a:r>
          </a:p>
        </p:txBody>
      </p:sp>
      <p:pic>
        <p:nvPicPr>
          <p:cNvPr id="17" name="Picture 16">
            <a:extLst>
              <a:ext uri="{FF2B5EF4-FFF2-40B4-BE49-F238E27FC236}">
                <a16:creationId xmlns:a16="http://schemas.microsoft.com/office/drawing/2014/main" id="{DEC27E34-6FC9-7C4D-ACA2-3A5077CAEAD5}"/>
              </a:ext>
            </a:extLst>
          </p:cNvPr>
          <p:cNvPicPr>
            <a:picLocks noChangeAspect="1"/>
          </p:cNvPicPr>
          <p:nvPr userDrawn="1"/>
        </p:nvPicPr>
        <p:blipFill>
          <a:blip r:embed="rId2"/>
          <a:stretch>
            <a:fillRect/>
          </a:stretch>
        </p:blipFill>
        <p:spPr>
          <a:xfrm>
            <a:off x="259473" y="6001969"/>
            <a:ext cx="1434601" cy="693122"/>
          </a:xfrm>
          <a:prstGeom prst="rect">
            <a:avLst/>
          </a:prstGeom>
        </p:spPr>
      </p:pic>
      <p:sp>
        <p:nvSpPr>
          <p:cNvPr id="21" name="Slide Number Placeholder 5">
            <a:extLst>
              <a:ext uri="{FF2B5EF4-FFF2-40B4-BE49-F238E27FC236}">
                <a16:creationId xmlns:a16="http://schemas.microsoft.com/office/drawing/2014/main" id="{BE24AA49-CD12-F94D-B74A-3336A7034FC0}"/>
              </a:ext>
            </a:extLst>
          </p:cNvPr>
          <p:cNvSpPr>
            <a:spLocks noGrp="1"/>
          </p:cNvSpPr>
          <p:nvPr>
            <p:ph type="sldNum" sz="quarter" idx="4"/>
          </p:nvPr>
        </p:nvSpPr>
        <p:spPr>
          <a:xfrm>
            <a:off x="6096001" y="6205566"/>
            <a:ext cx="5761038" cy="354283"/>
          </a:xfrm>
          <a:prstGeom prst="rect">
            <a:avLst/>
          </a:prstGeom>
        </p:spPr>
        <p:txBody>
          <a:bodyPr vert="horz" lIns="0" tIns="0" rIns="0" bIns="0" rtlCol="0" anchor="b"/>
          <a:lstStyle>
            <a:lvl1pPr algn="r">
              <a:defRPr sz="2000" baseline="0">
                <a:solidFill>
                  <a:schemeClr val="tx2"/>
                </a:solidFill>
                <a:latin typeface="Arial Black" panose="020B0604020202020204" pitchFamily="34" charset="0"/>
              </a:defRPr>
            </a:lvl1pPr>
          </a:lstStyle>
          <a:p>
            <a:r>
              <a:rPr lang="en-US" dirty="0"/>
              <a:t> </a:t>
            </a:r>
            <a:r>
              <a:rPr lang="en-US" sz="1200" dirty="0"/>
              <a:t>Presentation title </a:t>
            </a:r>
            <a:r>
              <a:rPr lang="en-GB" sz="1200" dirty="0">
                <a:latin typeface="Arial" panose="020B0604020202020204" pitchFamily="34" charset="0"/>
              </a:rPr>
              <a:t>|</a:t>
            </a:r>
            <a:r>
              <a:rPr lang="en-US" sz="1200" dirty="0"/>
              <a:t> </a:t>
            </a:r>
            <a:fld id="{A1A809AE-F2E2-2A45-AE02-B5F1C2167F27}" type="slidenum">
              <a:rPr lang="en-US" sz="1200" smtClean="0"/>
              <a:pPr/>
              <a:t>‹#›</a:t>
            </a:fld>
            <a:endParaRPr lang="en-US" sz="1200" dirty="0"/>
          </a:p>
        </p:txBody>
      </p:sp>
      <p:sp>
        <p:nvSpPr>
          <p:cNvPr id="5" name="Content Placeholder 4">
            <a:extLst>
              <a:ext uri="{FF2B5EF4-FFF2-40B4-BE49-F238E27FC236}">
                <a16:creationId xmlns:a16="http://schemas.microsoft.com/office/drawing/2014/main" id="{6E9C969A-AA9B-49F5-9F72-8347A12D4483}"/>
              </a:ext>
            </a:extLst>
          </p:cNvPr>
          <p:cNvSpPr>
            <a:spLocks noGrp="1"/>
          </p:cNvSpPr>
          <p:nvPr>
            <p:ph sz="quarter" idx="12" hasCustomPrompt="1"/>
          </p:nvPr>
        </p:nvSpPr>
        <p:spPr>
          <a:xfrm>
            <a:off x="4364038" y="1736725"/>
            <a:ext cx="7124383" cy="3708400"/>
          </a:xfrm>
          <a:solidFill>
            <a:schemeClr val="tx2"/>
          </a:solidFill>
        </p:spPr>
        <p:txBody>
          <a:bodyPr/>
          <a:lstStyle>
            <a:lvl1pPr marL="0" indent="0">
              <a:buNone/>
              <a:defRPr sz="1400">
                <a:solidFill>
                  <a:schemeClr val="bg1"/>
                </a:solidFill>
              </a:defRPr>
            </a:lvl1pPr>
          </a:lstStyle>
          <a:p>
            <a:pPr lvl="0"/>
            <a:r>
              <a:rPr lang="en-US" dirty="0"/>
              <a:t>Click icon to add chart/image</a:t>
            </a:r>
          </a:p>
        </p:txBody>
      </p:sp>
    </p:spTree>
    <p:extLst>
      <p:ext uri="{BB962C8B-B14F-4D97-AF65-F5344CB8AC3E}">
        <p14:creationId xmlns:p14="http://schemas.microsoft.com/office/powerpoint/2010/main" val="11773238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741F12-61E7-B448-9CB2-6BC961164563}"/>
              </a:ext>
            </a:extLst>
          </p:cNvPr>
          <p:cNvSpPr/>
          <p:nvPr userDrawn="1"/>
        </p:nvSpPr>
        <p:spPr>
          <a:xfrm>
            <a:off x="334963" y="347870"/>
            <a:ext cx="11522075" cy="544664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able Placeholder 10">
            <a:extLst>
              <a:ext uri="{FF2B5EF4-FFF2-40B4-BE49-F238E27FC236}">
                <a16:creationId xmlns:a16="http://schemas.microsoft.com/office/drawing/2014/main" id="{E4F3B7F0-D017-6840-A3C1-5AD286D2175F}"/>
              </a:ext>
            </a:extLst>
          </p:cNvPr>
          <p:cNvSpPr>
            <a:spLocks noGrp="1"/>
          </p:cNvSpPr>
          <p:nvPr>
            <p:ph type="tbl" sz="quarter" idx="10" hasCustomPrompt="1"/>
          </p:nvPr>
        </p:nvSpPr>
        <p:spPr>
          <a:xfrm>
            <a:off x="658813" y="1736725"/>
            <a:ext cx="10837862" cy="3708400"/>
          </a:xfrm>
          <a:ln w="6350">
            <a:solidFill>
              <a:schemeClr val="tx2"/>
            </a:solidFill>
          </a:ln>
        </p:spPr>
        <p:txBody>
          <a:bodyPr>
            <a:noAutofit/>
          </a:bodyPr>
          <a:lstStyle>
            <a:lvl1pPr marL="0" indent="0">
              <a:buNone/>
              <a:defRPr sz="1200"/>
            </a:lvl1pPr>
          </a:lstStyle>
          <a:p>
            <a:r>
              <a:rPr lang="en-US" dirty="0"/>
              <a:t>Click icon to edit table</a:t>
            </a:r>
          </a:p>
        </p:txBody>
      </p:sp>
      <p:sp>
        <p:nvSpPr>
          <p:cNvPr id="10" name="Title 1">
            <a:extLst>
              <a:ext uri="{FF2B5EF4-FFF2-40B4-BE49-F238E27FC236}">
                <a16:creationId xmlns:a16="http://schemas.microsoft.com/office/drawing/2014/main" id="{18AF9B81-AF69-FE4E-AA79-CFAFF3036A71}"/>
              </a:ext>
            </a:extLst>
          </p:cNvPr>
          <p:cNvSpPr>
            <a:spLocks noGrp="1"/>
          </p:cNvSpPr>
          <p:nvPr>
            <p:ph type="title" hasCustomPrompt="1"/>
          </p:nvPr>
        </p:nvSpPr>
        <p:spPr>
          <a:xfrm>
            <a:off x="658813" y="699717"/>
            <a:ext cx="10829608" cy="439286"/>
          </a:xfrm>
        </p:spPr>
        <p:txBody>
          <a:bodyPr lIns="0" tIns="0" rIns="0" bIns="0" anchor="b">
            <a:noAutofit/>
          </a:bodyPr>
          <a:lstStyle/>
          <a:p>
            <a:r>
              <a:rPr lang="en-US" dirty="0"/>
              <a:t>Slide heading</a:t>
            </a:r>
          </a:p>
        </p:txBody>
      </p:sp>
      <p:pic>
        <p:nvPicPr>
          <p:cNvPr id="13" name="Picture 12">
            <a:extLst>
              <a:ext uri="{FF2B5EF4-FFF2-40B4-BE49-F238E27FC236}">
                <a16:creationId xmlns:a16="http://schemas.microsoft.com/office/drawing/2014/main" id="{41408C10-180F-1046-B015-711D25C3C0E8}"/>
              </a:ext>
            </a:extLst>
          </p:cNvPr>
          <p:cNvPicPr>
            <a:picLocks noChangeAspect="1"/>
          </p:cNvPicPr>
          <p:nvPr userDrawn="1"/>
        </p:nvPicPr>
        <p:blipFill>
          <a:blip r:embed="rId2"/>
          <a:stretch>
            <a:fillRect/>
          </a:stretch>
        </p:blipFill>
        <p:spPr>
          <a:xfrm>
            <a:off x="259473" y="6001969"/>
            <a:ext cx="1434601" cy="693122"/>
          </a:xfrm>
          <a:prstGeom prst="rect">
            <a:avLst/>
          </a:prstGeom>
        </p:spPr>
      </p:pic>
      <p:sp>
        <p:nvSpPr>
          <p:cNvPr id="17" name="Slide Number Placeholder 5">
            <a:extLst>
              <a:ext uri="{FF2B5EF4-FFF2-40B4-BE49-F238E27FC236}">
                <a16:creationId xmlns:a16="http://schemas.microsoft.com/office/drawing/2014/main" id="{4A35566D-9E8E-0048-B87B-2C260635DEF4}"/>
              </a:ext>
            </a:extLst>
          </p:cNvPr>
          <p:cNvSpPr>
            <a:spLocks noGrp="1"/>
          </p:cNvSpPr>
          <p:nvPr>
            <p:ph type="sldNum" sz="quarter" idx="4"/>
          </p:nvPr>
        </p:nvSpPr>
        <p:spPr>
          <a:xfrm>
            <a:off x="6096001" y="6205566"/>
            <a:ext cx="5761038" cy="354283"/>
          </a:xfrm>
          <a:prstGeom prst="rect">
            <a:avLst/>
          </a:prstGeom>
        </p:spPr>
        <p:txBody>
          <a:bodyPr vert="horz" lIns="0" tIns="0" rIns="0" bIns="0" rtlCol="0" anchor="b">
            <a:noAutofit/>
          </a:bodyPr>
          <a:lstStyle>
            <a:lvl1pPr algn="r">
              <a:defRPr sz="2000" baseline="0">
                <a:solidFill>
                  <a:schemeClr val="tx2"/>
                </a:solidFill>
                <a:latin typeface="Arial Black" panose="020B0604020202020204" pitchFamily="34" charset="0"/>
              </a:defRPr>
            </a:lvl1pPr>
          </a:lstStyle>
          <a:p>
            <a:r>
              <a:rPr lang="en-US" dirty="0"/>
              <a:t> </a:t>
            </a:r>
            <a:r>
              <a:rPr lang="en-US" sz="1200" dirty="0"/>
              <a:t>Presentation title </a:t>
            </a:r>
            <a:r>
              <a:rPr lang="en-GB" sz="1200" dirty="0">
                <a:latin typeface="Arial" panose="020B0604020202020204" pitchFamily="34" charset="0"/>
              </a:rPr>
              <a:t>|</a:t>
            </a:r>
            <a:r>
              <a:rPr lang="en-US" sz="1200" dirty="0"/>
              <a:t> </a:t>
            </a:r>
            <a:fld id="{A1A809AE-F2E2-2A45-AE02-B5F1C2167F27}" type="slidenum">
              <a:rPr lang="en-US" sz="1200" smtClean="0"/>
              <a:pPr/>
              <a:t>‹#›</a:t>
            </a:fld>
            <a:endParaRPr lang="en-US" sz="1200" dirty="0"/>
          </a:p>
        </p:txBody>
      </p:sp>
    </p:spTree>
    <p:extLst>
      <p:ext uri="{BB962C8B-B14F-4D97-AF65-F5344CB8AC3E}">
        <p14:creationId xmlns:p14="http://schemas.microsoft.com/office/powerpoint/2010/main" val="163442875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ize image or chart">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979294-DEE0-964A-BEA8-EB08E2586CF2}"/>
              </a:ext>
            </a:extLst>
          </p:cNvPr>
          <p:cNvSpPr/>
          <p:nvPr userDrawn="1"/>
        </p:nvSpPr>
        <p:spPr>
          <a:xfrm>
            <a:off x="334963" y="347870"/>
            <a:ext cx="11522075" cy="544664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483BEA7D-E0EF-1E4B-AA66-CD182B2F042C}"/>
              </a:ext>
            </a:extLst>
          </p:cNvPr>
          <p:cNvSpPr>
            <a:spLocks noGrp="1"/>
          </p:cNvSpPr>
          <p:nvPr>
            <p:ph sz="half" idx="10" hasCustomPrompt="1"/>
          </p:nvPr>
        </p:nvSpPr>
        <p:spPr>
          <a:xfrm>
            <a:off x="658812" y="5236926"/>
            <a:ext cx="10837863" cy="208199"/>
          </a:xfrm>
        </p:spPr>
        <p:txBody>
          <a:bodyPr>
            <a:noAutofit/>
          </a:bodyPr>
          <a:lstStyle>
            <a:lvl1pPr marL="0" indent="0">
              <a:buFontTx/>
              <a:buNone/>
              <a:defRPr sz="1400" b="0" i="0" baseline="0">
                <a:solidFill>
                  <a:schemeClr val="tx2"/>
                </a:solidFill>
                <a:latin typeface="Arial" panose="020B0604020202020204" pitchFamily="34" charset="0"/>
              </a:defRPr>
            </a:lvl1pPr>
          </a:lstStyle>
          <a:p>
            <a:pPr lvl="0"/>
            <a:r>
              <a:rPr lang="en-US" dirty="0"/>
              <a:t>Optional note</a:t>
            </a:r>
          </a:p>
        </p:txBody>
      </p:sp>
      <p:pic>
        <p:nvPicPr>
          <p:cNvPr id="13" name="Picture 12">
            <a:extLst>
              <a:ext uri="{FF2B5EF4-FFF2-40B4-BE49-F238E27FC236}">
                <a16:creationId xmlns:a16="http://schemas.microsoft.com/office/drawing/2014/main" id="{756CBB02-5725-ED46-8BE2-BD81382AD54D}"/>
              </a:ext>
            </a:extLst>
          </p:cNvPr>
          <p:cNvPicPr>
            <a:picLocks noChangeAspect="1"/>
          </p:cNvPicPr>
          <p:nvPr userDrawn="1"/>
        </p:nvPicPr>
        <p:blipFill>
          <a:blip r:embed="rId2"/>
          <a:stretch>
            <a:fillRect/>
          </a:stretch>
        </p:blipFill>
        <p:spPr>
          <a:xfrm>
            <a:off x="259473" y="6001969"/>
            <a:ext cx="1434601" cy="693122"/>
          </a:xfrm>
          <a:prstGeom prst="rect">
            <a:avLst/>
          </a:prstGeom>
        </p:spPr>
      </p:pic>
      <p:sp>
        <p:nvSpPr>
          <p:cNvPr id="17" name="Slide Number Placeholder 5">
            <a:extLst>
              <a:ext uri="{FF2B5EF4-FFF2-40B4-BE49-F238E27FC236}">
                <a16:creationId xmlns:a16="http://schemas.microsoft.com/office/drawing/2014/main" id="{08E5A7DA-245D-B94A-81B3-2B6D4433A45A}"/>
              </a:ext>
            </a:extLst>
          </p:cNvPr>
          <p:cNvSpPr>
            <a:spLocks noGrp="1"/>
          </p:cNvSpPr>
          <p:nvPr>
            <p:ph type="sldNum" sz="quarter" idx="4"/>
          </p:nvPr>
        </p:nvSpPr>
        <p:spPr>
          <a:xfrm>
            <a:off x="6096001" y="6205566"/>
            <a:ext cx="5761038" cy="354283"/>
          </a:xfrm>
          <a:prstGeom prst="rect">
            <a:avLst/>
          </a:prstGeom>
        </p:spPr>
        <p:txBody>
          <a:bodyPr vert="horz" lIns="0" tIns="0" rIns="0" bIns="0" rtlCol="0" anchor="b">
            <a:noAutofit/>
          </a:bodyPr>
          <a:lstStyle>
            <a:lvl1pPr algn="r">
              <a:defRPr sz="2000" baseline="0">
                <a:solidFill>
                  <a:schemeClr val="tx2"/>
                </a:solidFill>
                <a:latin typeface="Arial Black" panose="020B0604020202020204" pitchFamily="34" charset="0"/>
              </a:defRPr>
            </a:lvl1pPr>
          </a:lstStyle>
          <a:p>
            <a:r>
              <a:rPr lang="en-US" dirty="0"/>
              <a:t> </a:t>
            </a:r>
            <a:r>
              <a:rPr lang="en-US" sz="1200" dirty="0"/>
              <a:t>Presentation title </a:t>
            </a:r>
            <a:r>
              <a:rPr lang="en-GB" sz="1200" dirty="0">
                <a:latin typeface="Arial" panose="020B0604020202020204" pitchFamily="34" charset="0"/>
              </a:rPr>
              <a:t>|</a:t>
            </a:r>
            <a:r>
              <a:rPr lang="en-US" sz="1200" dirty="0"/>
              <a:t> </a:t>
            </a:r>
            <a:fld id="{A1A809AE-F2E2-2A45-AE02-B5F1C2167F27}" type="slidenum">
              <a:rPr lang="en-US" sz="1200" smtClean="0"/>
              <a:pPr/>
              <a:t>‹#›</a:t>
            </a:fld>
            <a:endParaRPr lang="en-US" sz="1200" dirty="0"/>
          </a:p>
        </p:txBody>
      </p:sp>
      <p:sp>
        <p:nvSpPr>
          <p:cNvPr id="3" name="Content Placeholder 2">
            <a:extLst>
              <a:ext uri="{FF2B5EF4-FFF2-40B4-BE49-F238E27FC236}">
                <a16:creationId xmlns:a16="http://schemas.microsoft.com/office/drawing/2014/main" id="{ECBE1FC5-555B-4B76-BAED-293CB7840818}"/>
              </a:ext>
            </a:extLst>
          </p:cNvPr>
          <p:cNvSpPr>
            <a:spLocks noGrp="1"/>
          </p:cNvSpPr>
          <p:nvPr>
            <p:ph sz="quarter" idx="12" hasCustomPrompt="1"/>
          </p:nvPr>
        </p:nvSpPr>
        <p:spPr>
          <a:xfrm>
            <a:off x="658813" y="663575"/>
            <a:ext cx="10837862" cy="4297363"/>
          </a:xfrm>
          <a:solidFill>
            <a:schemeClr val="tx2"/>
          </a:solidFill>
        </p:spPr>
        <p:txBody>
          <a:bodyPr/>
          <a:lstStyle>
            <a:lvl1pPr marL="0" indent="0">
              <a:buNone/>
              <a:defRPr sz="1400">
                <a:solidFill>
                  <a:schemeClr val="bg1"/>
                </a:solidFill>
              </a:defRPr>
            </a:lvl1pPr>
          </a:lstStyle>
          <a:p>
            <a:pPr lvl="0"/>
            <a:r>
              <a:rPr lang="en-US" dirty="0"/>
              <a:t>Click icon to add chart/image</a:t>
            </a:r>
          </a:p>
        </p:txBody>
      </p:sp>
    </p:spTree>
    <p:extLst>
      <p:ext uri="{BB962C8B-B14F-4D97-AF65-F5344CB8AC3E}">
        <p14:creationId xmlns:p14="http://schemas.microsoft.com/office/powerpoint/2010/main" val="349028140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two column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7672EC-F3ED-1D42-B07C-7A2AD35D8925}"/>
              </a:ext>
            </a:extLst>
          </p:cNvPr>
          <p:cNvSpPr/>
          <p:nvPr userDrawn="1"/>
        </p:nvSpPr>
        <p:spPr>
          <a:xfrm>
            <a:off x="334963" y="347870"/>
            <a:ext cx="11522075" cy="544664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EB308A-77BD-9346-B2C6-62D147A9F448}"/>
              </a:ext>
            </a:extLst>
          </p:cNvPr>
          <p:cNvSpPr>
            <a:spLocks noGrp="1"/>
          </p:cNvSpPr>
          <p:nvPr>
            <p:ph sz="half" idx="1" hasCustomPrompt="1"/>
          </p:nvPr>
        </p:nvSpPr>
        <p:spPr>
          <a:xfrm>
            <a:off x="658813" y="1736725"/>
            <a:ext cx="4816157" cy="3708400"/>
          </a:xfrm>
        </p:spPr>
        <p:txBody>
          <a:bodyPr>
            <a:noAutofit/>
          </a:bodyPr>
          <a:lstStyle>
            <a:lvl1pPr marL="0" marR="0" indent="0" algn="l" defTabSz="914400" rtl="0" eaLnBrk="1" fontAlgn="auto" latinLnBrk="0" hangingPunct="1">
              <a:lnSpc>
                <a:spcPct val="90000"/>
              </a:lnSpc>
              <a:spcBef>
                <a:spcPts val="1000"/>
              </a:spcBef>
              <a:spcAft>
                <a:spcPts val="0"/>
              </a:spcAft>
              <a:buClr>
                <a:schemeClr val="tx2"/>
              </a:buClr>
              <a:buSzTx/>
              <a:buFontTx/>
              <a:buNone/>
              <a:tabLst/>
              <a:defRPr b="1" i="0" baseline="0">
                <a:latin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
                <a:schemeClr val="tx2"/>
              </a:buClr>
              <a:buSzTx/>
              <a:buFontTx/>
              <a:buNone/>
              <a:tabLst/>
              <a:defRPr/>
            </a:pPr>
            <a:r>
              <a:rPr lang="en-US" dirty="0"/>
              <a:t>Text paragraphs preferably kept short. Text paragraphs preferably kept short. Text paragraphs preferably kept short. Text paragraphs preferably kept short. Text paragraphs preferably kept short.</a:t>
            </a:r>
          </a:p>
        </p:txBody>
      </p:sp>
      <p:sp>
        <p:nvSpPr>
          <p:cNvPr id="4" name="Content Placeholder 3">
            <a:extLst>
              <a:ext uri="{FF2B5EF4-FFF2-40B4-BE49-F238E27FC236}">
                <a16:creationId xmlns:a16="http://schemas.microsoft.com/office/drawing/2014/main" id="{2B9508E8-3738-1A4E-90EE-0AE41C3F8214}"/>
              </a:ext>
            </a:extLst>
          </p:cNvPr>
          <p:cNvSpPr>
            <a:spLocks noGrp="1"/>
          </p:cNvSpPr>
          <p:nvPr>
            <p:ph sz="half" idx="2"/>
          </p:nvPr>
        </p:nvSpPr>
        <p:spPr>
          <a:xfrm>
            <a:off x="6780212" y="1736725"/>
            <a:ext cx="4716463" cy="370840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48BDBEF1-D3FA-2949-998E-3B602D6AAD46}"/>
              </a:ext>
            </a:extLst>
          </p:cNvPr>
          <p:cNvSpPr>
            <a:spLocks noGrp="1"/>
          </p:cNvSpPr>
          <p:nvPr>
            <p:ph type="title" hasCustomPrompt="1"/>
          </p:nvPr>
        </p:nvSpPr>
        <p:spPr>
          <a:xfrm>
            <a:off x="658813" y="699717"/>
            <a:ext cx="10829608" cy="439286"/>
          </a:xfrm>
        </p:spPr>
        <p:txBody>
          <a:bodyPr lIns="0" tIns="0" rIns="0" bIns="0" anchor="b">
            <a:noAutofit/>
          </a:bodyPr>
          <a:lstStyle/>
          <a:p>
            <a:r>
              <a:rPr lang="en-US" dirty="0"/>
              <a:t>Slide heading</a:t>
            </a:r>
          </a:p>
        </p:txBody>
      </p:sp>
      <p:cxnSp>
        <p:nvCxnSpPr>
          <p:cNvPr id="5" name="Straight Connector 4">
            <a:extLst>
              <a:ext uri="{FF2B5EF4-FFF2-40B4-BE49-F238E27FC236}">
                <a16:creationId xmlns:a16="http://schemas.microsoft.com/office/drawing/2014/main" id="{F97249C5-DE4A-FB43-B0B4-3EC977A7FF13}"/>
              </a:ext>
            </a:extLst>
          </p:cNvPr>
          <p:cNvCxnSpPr/>
          <p:nvPr userDrawn="1"/>
        </p:nvCxnSpPr>
        <p:spPr>
          <a:xfrm>
            <a:off x="6095999" y="1736725"/>
            <a:ext cx="0" cy="37084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7453907-0F7A-BF4D-87A2-EFB3726878EB}"/>
              </a:ext>
            </a:extLst>
          </p:cNvPr>
          <p:cNvPicPr>
            <a:picLocks noChangeAspect="1"/>
          </p:cNvPicPr>
          <p:nvPr userDrawn="1"/>
        </p:nvPicPr>
        <p:blipFill>
          <a:blip r:embed="rId2"/>
          <a:stretch>
            <a:fillRect/>
          </a:stretch>
        </p:blipFill>
        <p:spPr>
          <a:xfrm>
            <a:off x="259473" y="6001969"/>
            <a:ext cx="1434601" cy="693122"/>
          </a:xfrm>
          <a:prstGeom prst="rect">
            <a:avLst/>
          </a:prstGeom>
        </p:spPr>
      </p:pic>
      <p:sp>
        <p:nvSpPr>
          <p:cNvPr id="17" name="Slide Number Placeholder 5">
            <a:extLst>
              <a:ext uri="{FF2B5EF4-FFF2-40B4-BE49-F238E27FC236}">
                <a16:creationId xmlns:a16="http://schemas.microsoft.com/office/drawing/2014/main" id="{A3D501A2-DC19-EA4A-89F6-38ABCC1A997D}"/>
              </a:ext>
            </a:extLst>
          </p:cNvPr>
          <p:cNvSpPr>
            <a:spLocks noGrp="1"/>
          </p:cNvSpPr>
          <p:nvPr>
            <p:ph type="sldNum" sz="quarter" idx="4"/>
          </p:nvPr>
        </p:nvSpPr>
        <p:spPr>
          <a:xfrm>
            <a:off x="6096001" y="6205566"/>
            <a:ext cx="5761038" cy="354283"/>
          </a:xfrm>
          <a:prstGeom prst="rect">
            <a:avLst/>
          </a:prstGeom>
        </p:spPr>
        <p:txBody>
          <a:bodyPr vert="horz" lIns="0" tIns="0" rIns="0" bIns="0" rtlCol="0" anchor="b">
            <a:noAutofit/>
          </a:bodyPr>
          <a:lstStyle>
            <a:lvl1pPr algn="r">
              <a:defRPr sz="2000" baseline="0">
                <a:solidFill>
                  <a:schemeClr val="tx2"/>
                </a:solidFill>
                <a:latin typeface="Arial Black" panose="020B0604020202020204" pitchFamily="34" charset="0"/>
              </a:defRPr>
            </a:lvl1pPr>
          </a:lstStyle>
          <a:p>
            <a:r>
              <a:rPr lang="en-US" dirty="0"/>
              <a:t> </a:t>
            </a:r>
            <a:r>
              <a:rPr lang="en-US" sz="1200" dirty="0"/>
              <a:t>Presentation title </a:t>
            </a:r>
            <a:r>
              <a:rPr lang="en-GB" sz="1200" dirty="0">
                <a:latin typeface="Arial" panose="020B0604020202020204" pitchFamily="34" charset="0"/>
              </a:rPr>
              <a:t>|</a:t>
            </a:r>
            <a:r>
              <a:rPr lang="en-US" sz="1200" dirty="0"/>
              <a:t> </a:t>
            </a:r>
            <a:fld id="{A1A809AE-F2E2-2A45-AE02-B5F1C2167F27}" type="slidenum">
              <a:rPr lang="en-US" sz="1200" smtClean="0"/>
              <a:pPr/>
              <a:t>‹#›</a:t>
            </a:fld>
            <a:endParaRPr lang="en-US" sz="1200" dirty="0"/>
          </a:p>
        </p:txBody>
      </p:sp>
    </p:spTree>
    <p:extLst>
      <p:ext uri="{BB962C8B-B14F-4D97-AF65-F5344CB8AC3E}">
        <p14:creationId xmlns:p14="http://schemas.microsoft.com/office/powerpoint/2010/main" val="42684243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aption">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D1C2AD-7DDF-9F45-B244-74A186671BA2}"/>
              </a:ext>
            </a:extLst>
          </p:cNvPr>
          <p:cNvSpPr/>
          <p:nvPr userDrawn="1"/>
        </p:nvSpPr>
        <p:spPr>
          <a:xfrm>
            <a:off x="334963" y="347870"/>
            <a:ext cx="11522075" cy="544664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A6E023F-B22E-D043-951F-EA926306AAF8}"/>
              </a:ext>
            </a:extLst>
          </p:cNvPr>
          <p:cNvSpPr>
            <a:spLocks noGrp="1"/>
          </p:cNvSpPr>
          <p:nvPr>
            <p:ph sz="half" idx="2" hasCustomPrompt="1"/>
          </p:nvPr>
        </p:nvSpPr>
        <p:spPr>
          <a:xfrm>
            <a:off x="658813" y="1736725"/>
            <a:ext cx="4987607" cy="3708400"/>
          </a:xfrm>
        </p:spPr>
        <p:txBody>
          <a:bodyPr>
            <a:noAutofit/>
          </a:bodyPr>
          <a:lstStyle>
            <a:lvl1pPr marL="0" indent="0">
              <a:buFontTx/>
              <a:buNone/>
              <a:defRPr b="1" i="0" baseline="0"/>
            </a:lvl1pPr>
          </a:lstStyle>
          <a:p>
            <a:pPr lvl="0"/>
            <a:r>
              <a:rPr lang="en-US" dirty="0"/>
              <a:t>Image caption and credit to go in this space and kept as short as possible.</a:t>
            </a:r>
          </a:p>
        </p:txBody>
      </p:sp>
      <p:sp>
        <p:nvSpPr>
          <p:cNvPr id="13" name="Picture Placeholder 12">
            <a:extLst>
              <a:ext uri="{FF2B5EF4-FFF2-40B4-BE49-F238E27FC236}">
                <a16:creationId xmlns:a16="http://schemas.microsoft.com/office/drawing/2014/main" id="{F2CED87A-BFDC-2744-A70C-F0AD7F56F542}"/>
              </a:ext>
            </a:extLst>
          </p:cNvPr>
          <p:cNvSpPr>
            <a:spLocks noGrp="1"/>
          </p:cNvSpPr>
          <p:nvPr>
            <p:ph type="pic" sz="quarter" idx="10" hasCustomPrompt="1"/>
          </p:nvPr>
        </p:nvSpPr>
        <p:spPr>
          <a:xfrm>
            <a:off x="6096000" y="674688"/>
            <a:ext cx="4248150" cy="5815012"/>
          </a:xfrm>
          <a:solidFill>
            <a:schemeClr val="tx2"/>
          </a:solidFill>
        </p:spPr>
        <p:txBody>
          <a:bodyPr>
            <a:normAutofit/>
          </a:bodyPr>
          <a:lstStyle>
            <a:lvl1pPr marL="0" indent="0">
              <a:buNone/>
              <a:defRPr sz="1200">
                <a:solidFill>
                  <a:schemeClr val="bg1"/>
                </a:solidFill>
              </a:defRPr>
            </a:lvl1pPr>
          </a:lstStyle>
          <a:p>
            <a:r>
              <a:rPr lang="en-US" dirty="0"/>
              <a:t>Click icon to add image</a:t>
            </a:r>
          </a:p>
        </p:txBody>
      </p:sp>
      <p:sp>
        <p:nvSpPr>
          <p:cNvPr id="9" name="Title 1">
            <a:extLst>
              <a:ext uri="{FF2B5EF4-FFF2-40B4-BE49-F238E27FC236}">
                <a16:creationId xmlns:a16="http://schemas.microsoft.com/office/drawing/2014/main" id="{A6FF8F94-E76B-8E45-8E27-EDF3C1BF88D2}"/>
              </a:ext>
            </a:extLst>
          </p:cNvPr>
          <p:cNvSpPr>
            <a:spLocks noGrp="1"/>
          </p:cNvSpPr>
          <p:nvPr>
            <p:ph type="title" hasCustomPrompt="1"/>
          </p:nvPr>
        </p:nvSpPr>
        <p:spPr>
          <a:xfrm>
            <a:off x="658813" y="699717"/>
            <a:ext cx="4987607" cy="439286"/>
          </a:xfrm>
        </p:spPr>
        <p:txBody>
          <a:bodyPr lIns="0" tIns="0" rIns="0" bIns="0" anchor="b">
            <a:noAutofit/>
          </a:bodyPr>
          <a:lstStyle/>
          <a:p>
            <a:r>
              <a:rPr lang="en-US" dirty="0"/>
              <a:t>Slide heading</a:t>
            </a:r>
          </a:p>
        </p:txBody>
      </p:sp>
      <p:pic>
        <p:nvPicPr>
          <p:cNvPr id="14" name="Picture 13">
            <a:extLst>
              <a:ext uri="{FF2B5EF4-FFF2-40B4-BE49-F238E27FC236}">
                <a16:creationId xmlns:a16="http://schemas.microsoft.com/office/drawing/2014/main" id="{9ECD21C2-F9E0-5F4D-8431-10463CFE1364}"/>
              </a:ext>
            </a:extLst>
          </p:cNvPr>
          <p:cNvPicPr>
            <a:picLocks noChangeAspect="1"/>
          </p:cNvPicPr>
          <p:nvPr userDrawn="1"/>
        </p:nvPicPr>
        <p:blipFill>
          <a:blip r:embed="rId2"/>
          <a:stretch>
            <a:fillRect/>
          </a:stretch>
        </p:blipFill>
        <p:spPr>
          <a:xfrm>
            <a:off x="259473" y="6001969"/>
            <a:ext cx="1434601" cy="693122"/>
          </a:xfrm>
          <a:prstGeom prst="rect">
            <a:avLst/>
          </a:prstGeom>
        </p:spPr>
      </p:pic>
      <p:sp>
        <p:nvSpPr>
          <p:cNvPr id="18" name="Slide Number Placeholder 5">
            <a:extLst>
              <a:ext uri="{FF2B5EF4-FFF2-40B4-BE49-F238E27FC236}">
                <a16:creationId xmlns:a16="http://schemas.microsoft.com/office/drawing/2014/main" id="{B06E0D65-4738-DC46-B17A-B671850BE889}"/>
              </a:ext>
            </a:extLst>
          </p:cNvPr>
          <p:cNvSpPr>
            <a:spLocks noGrp="1"/>
          </p:cNvSpPr>
          <p:nvPr>
            <p:ph type="sldNum" sz="quarter" idx="4"/>
          </p:nvPr>
        </p:nvSpPr>
        <p:spPr>
          <a:xfrm>
            <a:off x="10793730" y="6205566"/>
            <a:ext cx="1063308" cy="354283"/>
          </a:xfrm>
          <a:prstGeom prst="rect">
            <a:avLst/>
          </a:prstGeom>
        </p:spPr>
        <p:txBody>
          <a:bodyPr vert="horz" lIns="0" tIns="0" rIns="0" bIns="0" rtlCol="0" anchor="b">
            <a:noAutofit/>
          </a:bodyPr>
          <a:lstStyle>
            <a:lvl1pPr algn="r">
              <a:defRPr sz="2000" baseline="0">
                <a:solidFill>
                  <a:schemeClr val="tx2"/>
                </a:solidFill>
                <a:latin typeface="Arial Black" panose="020B0604020202020204" pitchFamily="34" charset="0"/>
              </a:defRPr>
            </a:lvl1pPr>
          </a:lstStyle>
          <a:p>
            <a:fld id="{A1A809AE-F2E2-2A45-AE02-B5F1C2167F27}" type="slidenum">
              <a:rPr lang="en-US" sz="1200" smtClean="0"/>
              <a:pPr/>
              <a:t>‹#›</a:t>
            </a:fld>
            <a:endParaRPr lang="en-US" sz="1200" dirty="0"/>
          </a:p>
        </p:txBody>
      </p:sp>
    </p:spTree>
    <p:extLst>
      <p:ext uri="{BB962C8B-B14F-4D97-AF65-F5344CB8AC3E}">
        <p14:creationId xmlns:p14="http://schemas.microsoft.com/office/powerpoint/2010/main" val="349769780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 punchy text paragraph">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A065113-A72E-C046-A733-6C25D90821A3}"/>
              </a:ext>
            </a:extLst>
          </p:cNvPr>
          <p:cNvSpPr/>
          <p:nvPr userDrawn="1"/>
        </p:nvSpPr>
        <p:spPr>
          <a:xfrm>
            <a:off x="334963" y="347870"/>
            <a:ext cx="11522075" cy="54466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DBA2F5-AB1C-4F44-A179-4A3A994F17D5}"/>
              </a:ext>
            </a:extLst>
          </p:cNvPr>
          <p:cNvSpPr>
            <a:spLocks noGrp="1"/>
          </p:cNvSpPr>
          <p:nvPr>
            <p:ph type="title" hasCustomPrompt="1"/>
          </p:nvPr>
        </p:nvSpPr>
        <p:spPr>
          <a:xfrm>
            <a:off x="658813" y="652006"/>
            <a:ext cx="10829608" cy="3934282"/>
          </a:xfrm>
        </p:spPr>
        <p:txBody>
          <a:bodyPr>
            <a:noAutofit/>
          </a:bodyPr>
          <a:lstStyle>
            <a:lvl1pPr>
              <a:defRPr baseline="0">
                <a:solidFill>
                  <a:schemeClr val="tx1"/>
                </a:solidFill>
              </a:defRPr>
            </a:lvl1pPr>
          </a:lstStyle>
          <a:p>
            <a:r>
              <a:rPr lang="en-US" dirty="0"/>
              <a:t>Long quote can take up an entire slide and stand out on a blue background. Please make sure to leave enough space between the quote and the source.</a:t>
            </a:r>
          </a:p>
        </p:txBody>
      </p:sp>
      <p:sp>
        <p:nvSpPr>
          <p:cNvPr id="7" name="Text Placeholder 6">
            <a:extLst>
              <a:ext uri="{FF2B5EF4-FFF2-40B4-BE49-F238E27FC236}">
                <a16:creationId xmlns:a16="http://schemas.microsoft.com/office/drawing/2014/main" id="{B70BFA99-493E-3544-A312-D0CCEF0E3BE9}"/>
              </a:ext>
            </a:extLst>
          </p:cNvPr>
          <p:cNvSpPr>
            <a:spLocks noGrp="1"/>
          </p:cNvSpPr>
          <p:nvPr>
            <p:ph type="body" sz="quarter" idx="13" hasCustomPrompt="1"/>
          </p:nvPr>
        </p:nvSpPr>
        <p:spPr>
          <a:xfrm>
            <a:off x="669743" y="5207426"/>
            <a:ext cx="10826932" cy="369887"/>
          </a:xfrm>
        </p:spPr>
        <p:txBody>
          <a:bodyPr>
            <a:noAutofit/>
          </a:bodyPr>
          <a:lstStyle>
            <a:lvl1pPr marL="0" indent="0">
              <a:buFontTx/>
              <a:buNone/>
              <a:defRPr baseline="0">
                <a:solidFill>
                  <a:schemeClr val="tx1"/>
                </a:solidFill>
              </a:defRPr>
            </a:lvl1pPr>
          </a:lstStyle>
          <a:p>
            <a:pPr lvl="0"/>
            <a:r>
              <a:rPr lang="en-US" dirty="0"/>
              <a:t>Quote Source</a:t>
            </a:r>
          </a:p>
        </p:txBody>
      </p:sp>
      <p:pic>
        <p:nvPicPr>
          <p:cNvPr id="4" name="Picture 3">
            <a:extLst>
              <a:ext uri="{FF2B5EF4-FFF2-40B4-BE49-F238E27FC236}">
                <a16:creationId xmlns:a16="http://schemas.microsoft.com/office/drawing/2014/main" id="{14D4251B-7EC5-CC4D-AB63-D090CE20A4DC}"/>
              </a:ext>
            </a:extLst>
          </p:cNvPr>
          <p:cNvPicPr>
            <a:picLocks noChangeAspect="1"/>
          </p:cNvPicPr>
          <p:nvPr userDrawn="1"/>
        </p:nvPicPr>
        <p:blipFill>
          <a:blip r:embed="rId2"/>
          <a:stretch>
            <a:fillRect/>
          </a:stretch>
        </p:blipFill>
        <p:spPr>
          <a:xfrm>
            <a:off x="259473" y="6007183"/>
            <a:ext cx="1434601" cy="693122"/>
          </a:xfrm>
          <a:prstGeom prst="rect">
            <a:avLst/>
          </a:prstGeom>
        </p:spPr>
      </p:pic>
      <p:sp>
        <p:nvSpPr>
          <p:cNvPr id="16" name="Slide Number Placeholder 5">
            <a:extLst>
              <a:ext uri="{FF2B5EF4-FFF2-40B4-BE49-F238E27FC236}">
                <a16:creationId xmlns:a16="http://schemas.microsoft.com/office/drawing/2014/main" id="{25CBAEA1-FCAD-7E42-8832-C0D0D09E1FD9}"/>
              </a:ext>
            </a:extLst>
          </p:cNvPr>
          <p:cNvSpPr>
            <a:spLocks noGrp="1"/>
          </p:cNvSpPr>
          <p:nvPr>
            <p:ph type="sldNum" sz="quarter" idx="4"/>
          </p:nvPr>
        </p:nvSpPr>
        <p:spPr>
          <a:xfrm>
            <a:off x="6096001" y="6205566"/>
            <a:ext cx="5761038" cy="354283"/>
          </a:xfrm>
          <a:prstGeom prst="rect">
            <a:avLst/>
          </a:prstGeom>
        </p:spPr>
        <p:txBody>
          <a:bodyPr vert="horz" lIns="0" tIns="0" rIns="0" bIns="0" rtlCol="0" anchor="b">
            <a:noAutofit/>
          </a:bodyPr>
          <a:lstStyle>
            <a:lvl1pPr algn="r">
              <a:defRPr sz="2000" baseline="0">
                <a:solidFill>
                  <a:schemeClr val="tx2"/>
                </a:solidFill>
                <a:latin typeface="Arial Black" panose="020B0604020202020204" pitchFamily="34" charset="0"/>
              </a:defRPr>
            </a:lvl1pPr>
          </a:lstStyle>
          <a:p>
            <a:r>
              <a:rPr lang="en-US" dirty="0"/>
              <a:t> </a:t>
            </a:r>
            <a:r>
              <a:rPr lang="en-US" sz="1200" dirty="0"/>
              <a:t>Presentation title </a:t>
            </a:r>
            <a:r>
              <a:rPr lang="en-GB" sz="1200" dirty="0">
                <a:latin typeface="Arial" panose="020B0604020202020204" pitchFamily="34" charset="0"/>
              </a:rPr>
              <a:t>|</a:t>
            </a:r>
            <a:r>
              <a:rPr lang="en-US" sz="1200" dirty="0"/>
              <a:t> </a:t>
            </a:r>
            <a:fld id="{A1A809AE-F2E2-2A45-AE02-B5F1C2167F27}" type="slidenum">
              <a:rPr lang="en-US" sz="1200" smtClean="0"/>
              <a:pPr/>
              <a:t>‹#›</a:t>
            </a:fld>
            <a:endParaRPr lang="en-US" sz="1200" dirty="0"/>
          </a:p>
        </p:txBody>
      </p:sp>
    </p:spTree>
    <p:extLst>
      <p:ext uri="{BB962C8B-B14F-4D97-AF65-F5344CB8AC3E}">
        <p14:creationId xmlns:p14="http://schemas.microsoft.com/office/powerpoint/2010/main" val="417517446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E9197-2453-7B4B-B1B4-3787834C1609}"/>
              </a:ext>
            </a:extLst>
          </p:cNvPr>
          <p:cNvSpPr>
            <a:spLocks noGrp="1"/>
          </p:cNvSpPr>
          <p:nvPr>
            <p:ph type="title"/>
          </p:nvPr>
        </p:nvSpPr>
        <p:spPr>
          <a:xfrm>
            <a:off x="658813" y="660013"/>
            <a:ext cx="10837862" cy="528320"/>
          </a:xfrm>
          <a:prstGeom prst="rect">
            <a:avLst/>
          </a:prstGeom>
        </p:spPr>
        <p:txBody>
          <a:bodyPr vert="horz" lIns="0" tIns="0" rIns="0" bIns="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DB0EFE00-EA3A-D543-B46A-FE1B0D8703FE}"/>
              </a:ext>
            </a:extLst>
          </p:cNvPr>
          <p:cNvSpPr>
            <a:spLocks noGrp="1"/>
          </p:cNvSpPr>
          <p:nvPr>
            <p:ph type="body" idx="1"/>
          </p:nvPr>
        </p:nvSpPr>
        <p:spPr>
          <a:xfrm>
            <a:off x="658813" y="1736725"/>
            <a:ext cx="10829607" cy="37084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709FC0A1-8054-7046-9293-0C2F66FA9426}"/>
              </a:ext>
            </a:extLst>
          </p:cNvPr>
          <p:cNvSpPr>
            <a:spLocks noGrp="1"/>
          </p:cNvSpPr>
          <p:nvPr>
            <p:ph type="sldNum" sz="quarter" idx="4"/>
          </p:nvPr>
        </p:nvSpPr>
        <p:spPr>
          <a:xfrm>
            <a:off x="6096001" y="6205566"/>
            <a:ext cx="5761038" cy="354283"/>
          </a:xfrm>
          <a:prstGeom prst="rect">
            <a:avLst/>
          </a:prstGeom>
        </p:spPr>
        <p:txBody>
          <a:bodyPr vert="horz" lIns="0" tIns="0" rIns="0" bIns="0" rtlCol="0" anchor="b"/>
          <a:lstStyle>
            <a:lvl1pPr algn="r">
              <a:defRPr sz="2000" baseline="0">
                <a:solidFill>
                  <a:schemeClr val="tx2"/>
                </a:solidFill>
                <a:latin typeface="Arial Black" panose="020B0604020202020204" pitchFamily="34" charset="0"/>
              </a:defRPr>
            </a:lvl1pPr>
          </a:lstStyle>
          <a:p>
            <a:r>
              <a:rPr lang="en-US" dirty="0"/>
              <a:t> </a:t>
            </a:r>
            <a:r>
              <a:rPr lang="en-US" sz="1200" dirty="0"/>
              <a:t>Presentation title </a:t>
            </a:r>
            <a:r>
              <a:rPr lang="en-GB" sz="1200" dirty="0">
                <a:latin typeface="Arial" panose="020B0604020202020204" pitchFamily="34" charset="0"/>
              </a:rPr>
              <a:t>|</a:t>
            </a:r>
            <a:r>
              <a:rPr lang="en-US" sz="1200" dirty="0"/>
              <a:t> </a:t>
            </a:r>
            <a:fld id="{A1A809AE-F2E2-2A45-AE02-B5F1C2167F27}" type="slidenum">
              <a:rPr lang="en-US" sz="1200" smtClean="0"/>
              <a:pPr/>
              <a:t>‹#›</a:t>
            </a:fld>
            <a:endParaRPr lang="en-US" sz="1200" dirty="0"/>
          </a:p>
        </p:txBody>
      </p:sp>
    </p:spTree>
    <p:extLst>
      <p:ext uri="{BB962C8B-B14F-4D97-AF65-F5344CB8AC3E}">
        <p14:creationId xmlns:p14="http://schemas.microsoft.com/office/powerpoint/2010/main" val="3034131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7" r:id="rId5"/>
    <p:sldLayoutId id="2147483656" r:id="rId6"/>
    <p:sldLayoutId id="2147483652" r:id="rId7"/>
    <p:sldLayoutId id="2147483653" r:id="rId8"/>
    <p:sldLayoutId id="2147483654" r:id="rId9"/>
    <p:sldLayoutId id="2147483658" r:id="rId10"/>
  </p:sldLayoutIdLst>
  <p:hf hdr="0" ftr="0" dt="0"/>
  <p:txStyles>
    <p:titleStyle>
      <a:lvl1pPr algn="l" defTabSz="914400" rtl="0" eaLnBrk="1" latinLnBrk="0" hangingPunct="1">
        <a:lnSpc>
          <a:spcPct val="90000"/>
        </a:lnSpc>
        <a:spcBef>
          <a:spcPct val="0"/>
        </a:spcBef>
        <a:buNone/>
        <a:defRPr sz="3500" kern="1200" baseline="0">
          <a:solidFill>
            <a:schemeClr val="tx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pos="3840" userDrawn="1">
          <p15:clr>
            <a:srgbClr val="F26B43"/>
          </p15:clr>
        </p15:guide>
        <p15:guide id="3" pos="7469" userDrawn="1">
          <p15:clr>
            <a:srgbClr val="F26B43"/>
          </p15:clr>
        </p15:guide>
        <p15:guide id="4" pos="4271" userDrawn="1">
          <p15:clr>
            <a:srgbClr val="F26B43"/>
          </p15:clr>
        </p15:guide>
        <p15:guide id="5" pos="415" userDrawn="1">
          <p15:clr>
            <a:srgbClr val="F26B43"/>
          </p15:clr>
        </p15:guide>
        <p15:guide id="6" orient="horz" pos="640" userDrawn="1">
          <p15:clr>
            <a:srgbClr val="F26B43"/>
          </p15:clr>
        </p15:guide>
        <p15:guide id="7" orient="horz" pos="3430" userDrawn="1">
          <p15:clr>
            <a:srgbClr val="F26B43"/>
          </p15:clr>
        </p15:guide>
        <p15:guide id="8" orient="horz" pos="1094" userDrawn="1">
          <p15:clr>
            <a:srgbClr val="F26B43"/>
          </p15:clr>
        </p15:guide>
        <p15:guide id="9" orient="horz" pos="4088" userDrawn="1">
          <p15:clr>
            <a:srgbClr val="F26B43"/>
          </p15:clr>
        </p15:guide>
        <p15:guide id="10" pos="72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0619-D5B3-EB45-9B2A-5691C905430C}"/>
              </a:ext>
            </a:extLst>
          </p:cNvPr>
          <p:cNvSpPr>
            <a:spLocks noGrp="1"/>
          </p:cNvSpPr>
          <p:nvPr>
            <p:ph type="ctrTitle"/>
          </p:nvPr>
        </p:nvSpPr>
        <p:spPr>
          <a:xfrm>
            <a:off x="677666" y="1736725"/>
            <a:ext cx="6812093" cy="2659784"/>
          </a:xfrm>
        </p:spPr>
        <p:txBody>
          <a:bodyPr/>
          <a:lstStyle/>
          <a:p>
            <a:r>
              <a:rPr lang="en-US" sz="3600" dirty="0"/>
              <a:t>25 Years of Excess</a:t>
            </a:r>
            <a:br>
              <a:rPr lang="en-US" sz="3600" dirty="0"/>
            </a:br>
            <a:r>
              <a:rPr lang="en-US" sz="3600" dirty="0"/>
              <a:t>Unemployment in Advanced Economies:</a:t>
            </a:r>
            <a:br>
              <a:rPr lang="en-US" sz="3600" dirty="0"/>
            </a:br>
            <a:r>
              <a:rPr lang="en-US" sz="2800" dirty="0"/>
              <a:t>Lessons for Monetary Policy  </a:t>
            </a:r>
          </a:p>
        </p:txBody>
      </p:sp>
      <p:sp>
        <p:nvSpPr>
          <p:cNvPr id="3" name="Text Placeholder 2">
            <a:extLst>
              <a:ext uri="{FF2B5EF4-FFF2-40B4-BE49-F238E27FC236}">
                <a16:creationId xmlns:a16="http://schemas.microsoft.com/office/drawing/2014/main" id="{614F103D-58F3-3641-8491-8F0C885C7D76}"/>
              </a:ext>
            </a:extLst>
          </p:cNvPr>
          <p:cNvSpPr>
            <a:spLocks noGrp="1"/>
          </p:cNvSpPr>
          <p:nvPr>
            <p:ph type="body" sz="quarter" idx="10"/>
          </p:nvPr>
        </p:nvSpPr>
        <p:spPr>
          <a:xfrm>
            <a:off x="668751" y="4744178"/>
            <a:ext cx="6111461" cy="575967"/>
          </a:xfrm>
        </p:spPr>
        <p:txBody>
          <a:bodyPr/>
          <a:lstStyle/>
          <a:p>
            <a:r>
              <a:rPr lang="en-US" dirty="0"/>
              <a:t>Joseph E. Gagnon and Madi Sarsenbayev</a:t>
            </a:r>
          </a:p>
          <a:p>
            <a:r>
              <a:rPr lang="en-US" dirty="0"/>
              <a:t>PIIE Working Paper 22-17</a:t>
            </a:r>
          </a:p>
        </p:txBody>
      </p:sp>
      <p:sp>
        <p:nvSpPr>
          <p:cNvPr id="5" name="Text Placeholder 4">
            <a:extLst>
              <a:ext uri="{FF2B5EF4-FFF2-40B4-BE49-F238E27FC236}">
                <a16:creationId xmlns:a16="http://schemas.microsoft.com/office/drawing/2014/main" id="{29650858-C0F3-0447-9C26-E8581B5BC82C}"/>
              </a:ext>
            </a:extLst>
          </p:cNvPr>
          <p:cNvSpPr>
            <a:spLocks noGrp="1"/>
          </p:cNvSpPr>
          <p:nvPr>
            <p:ph type="body" sz="quarter" idx="13"/>
          </p:nvPr>
        </p:nvSpPr>
        <p:spPr>
          <a:xfrm>
            <a:off x="658813" y="5421394"/>
            <a:ext cx="6121400" cy="286679"/>
          </a:xfrm>
        </p:spPr>
        <p:txBody>
          <a:bodyPr/>
          <a:lstStyle/>
          <a:p>
            <a:r>
              <a:rPr lang="en-US" dirty="0"/>
              <a:t>November 16, 2022 Seminar for The Better Policy Project</a:t>
            </a:r>
          </a:p>
        </p:txBody>
      </p:sp>
    </p:spTree>
    <p:extLst>
      <p:ext uri="{BB962C8B-B14F-4D97-AF65-F5344CB8AC3E}">
        <p14:creationId xmlns:p14="http://schemas.microsoft.com/office/powerpoint/2010/main" val="36443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FC4D-BC23-1D21-F6F4-45D5999F175E}"/>
              </a:ext>
            </a:extLst>
          </p:cNvPr>
          <p:cNvSpPr>
            <a:spLocks noGrp="1"/>
          </p:cNvSpPr>
          <p:nvPr>
            <p:ph type="title"/>
          </p:nvPr>
        </p:nvSpPr>
        <p:spPr/>
        <p:txBody>
          <a:bodyPr/>
          <a:lstStyle/>
          <a:p>
            <a:r>
              <a:rPr lang="en-US" sz="2800" dirty="0"/>
              <a:t>IMF and OECD Gaps Mainly Negative, 1995-2019</a:t>
            </a:r>
          </a:p>
        </p:txBody>
      </p:sp>
      <p:sp>
        <p:nvSpPr>
          <p:cNvPr id="4" name="Slide Number Placeholder 3">
            <a:extLst>
              <a:ext uri="{FF2B5EF4-FFF2-40B4-BE49-F238E27FC236}">
                <a16:creationId xmlns:a16="http://schemas.microsoft.com/office/drawing/2014/main" id="{86FADBEE-A5F1-78A1-38F4-3EC3BEA732BB}"/>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10</a:t>
            </a:fld>
            <a:endParaRPr lang="en-US" sz="1200" dirty="0"/>
          </a:p>
        </p:txBody>
      </p:sp>
      <p:pic>
        <p:nvPicPr>
          <p:cNvPr id="6" name="Picture 5">
            <a:extLst>
              <a:ext uri="{FF2B5EF4-FFF2-40B4-BE49-F238E27FC236}">
                <a16:creationId xmlns:a16="http://schemas.microsoft.com/office/drawing/2014/main" id="{BDD7EA5B-4F6F-4459-9E64-1DC4B4AEAA37}"/>
              </a:ext>
            </a:extLst>
          </p:cNvPr>
          <p:cNvPicPr>
            <a:picLocks noChangeAspect="1"/>
          </p:cNvPicPr>
          <p:nvPr/>
        </p:nvPicPr>
        <p:blipFill rotWithShape="1">
          <a:blip r:embed="rId2"/>
          <a:srcRect l="1942" t="4461" r="1" b="27551"/>
          <a:stretch/>
        </p:blipFill>
        <p:spPr>
          <a:xfrm>
            <a:off x="545692" y="1661060"/>
            <a:ext cx="5696222" cy="3846905"/>
          </a:xfrm>
          <a:prstGeom prst="rect">
            <a:avLst/>
          </a:prstGeom>
        </p:spPr>
      </p:pic>
      <p:sp>
        <p:nvSpPr>
          <p:cNvPr id="7" name="Content Placeholder 2">
            <a:extLst>
              <a:ext uri="{FF2B5EF4-FFF2-40B4-BE49-F238E27FC236}">
                <a16:creationId xmlns:a16="http://schemas.microsoft.com/office/drawing/2014/main" id="{9E041683-BE7C-41ED-8A0D-9D4F88FC7654}"/>
              </a:ext>
            </a:extLst>
          </p:cNvPr>
          <p:cNvSpPr txBox="1">
            <a:spLocks/>
          </p:cNvSpPr>
          <p:nvPr/>
        </p:nvSpPr>
        <p:spPr>
          <a:xfrm>
            <a:off x="1606475" y="1415339"/>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chemeClr val="tx2"/>
                </a:solidFill>
              </a:rPr>
              <a:t>Output gap</a:t>
            </a:r>
          </a:p>
        </p:txBody>
      </p:sp>
      <p:sp>
        <p:nvSpPr>
          <p:cNvPr id="8" name="Content Placeholder 2">
            <a:extLst>
              <a:ext uri="{FF2B5EF4-FFF2-40B4-BE49-F238E27FC236}">
                <a16:creationId xmlns:a16="http://schemas.microsoft.com/office/drawing/2014/main" id="{D9EF6CB0-5F8B-4B0F-B5DC-15F9065F83D0}"/>
              </a:ext>
            </a:extLst>
          </p:cNvPr>
          <p:cNvSpPr txBox="1">
            <a:spLocks/>
          </p:cNvSpPr>
          <p:nvPr/>
        </p:nvSpPr>
        <p:spPr>
          <a:xfrm>
            <a:off x="3828343" y="1415339"/>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chemeClr val="tx2"/>
                </a:solidFill>
              </a:rPr>
              <a:t>Employment gap</a:t>
            </a:r>
          </a:p>
        </p:txBody>
      </p:sp>
      <p:sp>
        <p:nvSpPr>
          <p:cNvPr id="9" name="Content Placeholder 2">
            <a:extLst>
              <a:ext uri="{FF2B5EF4-FFF2-40B4-BE49-F238E27FC236}">
                <a16:creationId xmlns:a16="http://schemas.microsoft.com/office/drawing/2014/main" id="{0F5BAA6D-8E0F-447C-B605-7D9B101B5683}"/>
              </a:ext>
            </a:extLst>
          </p:cNvPr>
          <p:cNvSpPr txBox="1">
            <a:spLocks/>
          </p:cNvSpPr>
          <p:nvPr/>
        </p:nvSpPr>
        <p:spPr>
          <a:xfrm>
            <a:off x="2763086" y="5514005"/>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a:solidFill>
                  <a:schemeClr val="bg2">
                    <a:lumMod val="50000"/>
                  </a:schemeClr>
                </a:solidFill>
              </a:rPr>
              <a:t>percent</a:t>
            </a:r>
          </a:p>
        </p:txBody>
      </p:sp>
      <p:sp>
        <p:nvSpPr>
          <p:cNvPr id="10" name="Content Placeholder 2">
            <a:extLst>
              <a:ext uri="{FF2B5EF4-FFF2-40B4-BE49-F238E27FC236}">
                <a16:creationId xmlns:a16="http://schemas.microsoft.com/office/drawing/2014/main" id="{E8C1E6BB-EB4B-4CCB-A097-F6FA564DDD89}"/>
              </a:ext>
            </a:extLst>
          </p:cNvPr>
          <p:cNvSpPr txBox="1">
            <a:spLocks/>
          </p:cNvSpPr>
          <p:nvPr/>
        </p:nvSpPr>
        <p:spPr>
          <a:xfrm>
            <a:off x="5884671" y="4547616"/>
            <a:ext cx="5603749" cy="1207315"/>
          </a:xfrm>
          <a:prstGeom prst="rect">
            <a:avLst/>
          </a:prstGeom>
        </p:spPr>
        <p:txBody>
          <a:bodyPr vert="horz" lIns="0" tIns="0" rIns="0" bIns="0" rtlCol="0">
            <a:noAutofit/>
          </a:bodyPr>
          <a:lstStyle>
            <a:defPPr>
              <a:defRPr lang="en-US"/>
            </a:defPPr>
            <a:lvl1pPr indent="0">
              <a:lnSpc>
                <a:spcPct val="100000"/>
              </a:lnSpc>
              <a:spcBef>
                <a:spcPts val="200"/>
              </a:spcBef>
              <a:buClr>
                <a:schemeClr val="tx2"/>
              </a:buClr>
              <a:buFont typeface="Arial" panose="020B0604020202020204" pitchFamily="34" charset="0"/>
              <a:buNone/>
              <a:defRPr sz="900" baseline="0">
                <a:solidFill>
                  <a:schemeClr val="tx2"/>
                </a:solidFill>
                <a:latin typeface="Arial" panose="020B0604020202020204" pitchFamily="34" charset="0"/>
              </a:defRPr>
            </a:lvl1pPr>
            <a:lvl2pPr marL="685800" indent="-228600">
              <a:lnSpc>
                <a:spcPct val="90000"/>
              </a:lnSpc>
              <a:spcBef>
                <a:spcPts val="500"/>
              </a:spcBef>
              <a:buClr>
                <a:schemeClr val="tx2"/>
              </a:buClr>
              <a:buFont typeface="Arial" panose="020B0604020202020204" pitchFamily="34" charset="0"/>
              <a:buChar char="•"/>
              <a:defRPr sz="2300" baseline="0">
                <a:latin typeface="Arial" panose="020B0604020202020204" pitchFamily="34" charset="0"/>
              </a:defRPr>
            </a:lvl2pPr>
            <a:lvl3pPr marL="1143000" indent="-228600">
              <a:lnSpc>
                <a:spcPct val="90000"/>
              </a:lnSpc>
              <a:spcBef>
                <a:spcPts val="500"/>
              </a:spcBef>
              <a:buClr>
                <a:schemeClr val="tx2"/>
              </a:buClr>
              <a:buFont typeface="Arial" panose="020B0604020202020204" pitchFamily="34" charset="0"/>
              <a:buChar char="•"/>
              <a:defRPr sz="2300" baseline="0">
                <a:latin typeface="Arial" panose="020B0604020202020204" pitchFamily="34" charset="0"/>
              </a:defRPr>
            </a:lvl3pPr>
            <a:lvl4pPr marL="1600200" indent="-228600">
              <a:lnSpc>
                <a:spcPct val="90000"/>
              </a:lnSpc>
              <a:spcBef>
                <a:spcPts val="500"/>
              </a:spcBef>
              <a:buClr>
                <a:schemeClr val="tx2"/>
              </a:buClr>
              <a:buFont typeface="Arial" panose="020B0604020202020204" pitchFamily="34" charset="0"/>
              <a:buChar char="•"/>
              <a:defRPr sz="2300" baseline="0">
                <a:latin typeface="Arial" panose="020B0604020202020204" pitchFamily="34" charset="0"/>
              </a:defRPr>
            </a:lvl4pPr>
            <a:lvl5pPr marL="2057400" indent="-228600">
              <a:lnSpc>
                <a:spcPct val="90000"/>
              </a:lnSpc>
              <a:spcBef>
                <a:spcPts val="500"/>
              </a:spcBef>
              <a:buClr>
                <a:schemeClr val="tx2"/>
              </a:buClr>
              <a:buFont typeface="Arial" panose="020B0604020202020204" pitchFamily="34" charset="0"/>
              <a:buChar char="•"/>
              <a:defRPr sz="2300" baseline="0">
                <a:latin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Note: Boxes on the left panel span the distance between mean values of output (GDP) gaps retrieved from the IMF and OECD Fall 2021 databases. Boxes on the right panel span the distance between mean values of the employment gaps calculated from the OECD Fall 2020 and Fall 2021 databases. The IMF does not estimate employment gaps nor does it estimate an output gap for Switzerland. Whiskers display averages across two gap measures of the 10th percentile (left whisker) and 90th percentile (right whisker) values. </a:t>
            </a:r>
          </a:p>
          <a:p>
            <a:r>
              <a:rPr lang="en-US" i="1" dirty="0"/>
              <a:t>Sources: </a:t>
            </a:r>
            <a:r>
              <a:rPr lang="en-US" dirty="0"/>
              <a:t>International Monetary Fund, World Economic Outlook database, October 2021; and Organization for Economic Cooperation and Development, Economic Outlook database, No. 110 (December 2021) and No. 108 (December 2020).</a:t>
            </a:r>
          </a:p>
        </p:txBody>
      </p:sp>
      <p:sp>
        <p:nvSpPr>
          <p:cNvPr id="3" name="TextBox 2">
            <a:extLst>
              <a:ext uri="{FF2B5EF4-FFF2-40B4-BE49-F238E27FC236}">
                <a16:creationId xmlns:a16="http://schemas.microsoft.com/office/drawing/2014/main" id="{E5B58ADE-40F8-4D63-877E-5096B5C83043}"/>
              </a:ext>
            </a:extLst>
          </p:cNvPr>
          <p:cNvSpPr txBox="1"/>
          <p:nvPr/>
        </p:nvSpPr>
        <p:spPr>
          <a:xfrm>
            <a:off x="5884672" y="1655020"/>
            <a:ext cx="560374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Boxes span the averages over time of two different measures of the gap.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Whiskers span the 10</a:t>
            </a:r>
            <a:r>
              <a:rPr lang="en-US" baseline="30000" dirty="0"/>
              <a:t>th</a:t>
            </a:r>
            <a:r>
              <a:rPr lang="en-US" dirty="0"/>
              <a:t> to 90</a:t>
            </a:r>
            <a:r>
              <a:rPr lang="en-US" baseline="30000" dirty="0"/>
              <a:t>th</a:t>
            </a:r>
            <a:r>
              <a:rPr lang="en-US" dirty="0"/>
              <a:t> percentiles of annual observations. </a:t>
            </a:r>
          </a:p>
        </p:txBody>
      </p:sp>
    </p:spTree>
    <p:extLst>
      <p:ext uri="{BB962C8B-B14F-4D97-AF65-F5344CB8AC3E}">
        <p14:creationId xmlns:p14="http://schemas.microsoft.com/office/powerpoint/2010/main" val="421668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496B-0B29-63E7-4549-D740280BC2A6}"/>
              </a:ext>
            </a:extLst>
          </p:cNvPr>
          <p:cNvSpPr>
            <a:spLocks noGrp="1"/>
          </p:cNvSpPr>
          <p:nvPr>
            <p:ph type="title"/>
          </p:nvPr>
        </p:nvSpPr>
        <p:spPr/>
        <p:txBody>
          <a:bodyPr/>
          <a:lstStyle/>
          <a:p>
            <a:r>
              <a:rPr lang="en-US" sz="2800" dirty="0"/>
              <a:t>True Gaps Are Even More Negative</a:t>
            </a:r>
          </a:p>
        </p:txBody>
      </p:sp>
      <p:sp>
        <p:nvSpPr>
          <p:cNvPr id="3" name="Content Placeholder 2">
            <a:extLst>
              <a:ext uri="{FF2B5EF4-FFF2-40B4-BE49-F238E27FC236}">
                <a16:creationId xmlns:a16="http://schemas.microsoft.com/office/drawing/2014/main" id="{1B4A4D54-7E98-BAF3-703A-A8A2D61709DD}"/>
              </a:ext>
            </a:extLst>
          </p:cNvPr>
          <p:cNvSpPr>
            <a:spLocks noGrp="1"/>
          </p:cNvSpPr>
          <p:nvPr>
            <p:ph idx="1"/>
          </p:nvPr>
        </p:nvSpPr>
        <p:spPr/>
        <p:txBody>
          <a:bodyPr/>
          <a:lstStyle/>
          <a:p>
            <a:pPr>
              <a:lnSpc>
                <a:spcPct val="100000"/>
              </a:lnSpc>
            </a:pPr>
            <a:r>
              <a:rPr lang="en-US" dirty="0"/>
              <a:t>Rare examples of large positive IMF and OECD gaps had no discernable impact on inflation.</a:t>
            </a:r>
          </a:p>
          <a:p>
            <a:pPr lvl="1">
              <a:lnSpc>
                <a:spcPct val="100000"/>
              </a:lnSpc>
            </a:pPr>
            <a:r>
              <a:rPr lang="en-US" sz="2000" dirty="0"/>
              <a:t>Italy, Spain, and Sweden in mid-2000s.</a:t>
            </a:r>
          </a:p>
          <a:p>
            <a:pPr lvl="1">
              <a:lnSpc>
                <a:spcPct val="100000"/>
              </a:lnSpc>
            </a:pPr>
            <a:r>
              <a:rPr lang="en-US" sz="2000" dirty="0"/>
              <a:t>Japan in mid-1990s.</a:t>
            </a:r>
          </a:p>
          <a:p>
            <a:pPr lvl="1">
              <a:lnSpc>
                <a:spcPct val="100000"/>
              </a:lnSpc>
            </a:pPr>
            <a:r>
              <a:rPr lang="en-US" sz="2000" dirty="0"/>
              <a:t>United States in 2000.</a:t>
            </a:r>
          </a:p>
          <a:p>
            <a:pPr marL="228600" lvl="1">
              <a:lnSpc>
                <a:spcPct val="100000"/>
              </a:lnSpc>
            </a:pPr>
            <a:r>
              <a:rPr lang="en-US" dirty="0"/>
              <a:t>Gaps have been revised up over time wherever subsequent growth and employment have turned out weak.</a:t>
            </a:r>
          </a:p>
          <a:p>
            <a:pPr marL="685800" lvl="2">
              <a:lnSpc>
                <a:spcPct val="100000"/>
              </a:lnSpc>
            </a:pPr>
            <a:r>
              <a:rPr lang="en-US" sz="2000" dirty="0"/>
              <a:t>Estimation methods do not allow for long periods on one side of zero.</a:t>
            </a:r>
          </a:p>
          <a:p>
            <a:pPr marL="685800" lvl="2">
              <a:lnSpc>
                <a:spcPct val="100000"/>
              </a:lnSpc>
            </a:pPr>
            <a:r>
              <a:rPr lang="en-US" sz="2000" dirty="0"/>
              <a:t>Italy and Spain had 2007 gaps near zero in real time, consistent with low inflation.</a:t>
            </a:r>
          </a:p>
        </p:txBody>
      </p:sp>
      <p:sp>
        <p:nvSpPr>
          <p:cNvPr id="4" name="Slide Number Placeholder 3">
            <a:extLst>
              <a:ext uri="{FF2B5EF4-FFF2-40B4-BE49-F238E27FC236}">
                <a16:creationId xmlns:a16="http://schemas.microsoft.com/office/drawing/2014/main" id="{473491D5-72F1-CDCC-4265-15CFC0039A20}"/>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11</a:t>
            </a:fld>
            <a:endParaRPr lang="en-US" sz="1200" dirty="0"/>
          </a:p>
        </p:txBody>
      </p:sp>
    </p:spTree>
    <p:extLst>
      <p:ext uri="{BB962C8B-B14F-4D97-AF65-F5344CB8AC3E}">
        <p14:creationId xmlns:p14="http://schemas.microsoft.com/office/powerpoint/2010/main" val="332679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56D1-5CC4-C955-A62F-0A9E639703AC}"/>
              </a:ext>
            </a:extLst>
          </p:cNvPr>
          <p:cNvSpPr>
            <a:spLocks noGrp="1"/>
          </p:cNvSpPr>
          <p:nvPr>
            <p:ph type="title"/>
          </p:nvPr>
        </p:nvSpPr>
        <p:spPr/>
        <p:txBody>
          <a:bodyPr/>
          <a:lstStyle/>
          <a:p>
            <a:r>
              <a:rPr lang="en-US" sz="2800" dirty="0"/>
              <a:t>Estimated U* Smooths through Actual U, 1990-2019</a:t>
            </a:r>
          </a:p>
        </p:txBody>
      </p:sp>
      <p:sp>
        <p:nvSpPr>
          <p:cNvPr id="4" name="Slide Number Placeholder 3">
            <a:extLst>
              <a:ext uri="{FF2B5EF4-FFF2-40B4-BE49-F238E27FC236}">
                <a16:creationId xmlns:a16="http://schemas.microsoft.com/office/drawing/2014/main" id="{E5C82B4F-A3FF-0D67-59A6-45E16501D9F7}"/>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12</a:t>
            </a:fld>
            <a:endParaRPr lang="en-US" sz="1200" dirty="0"/>
          </a:p>
        </p:txBody>
      </p:sp>
      <p:pic>
        <p:nvPicPr>
          <p:cNvPr id="6" name="Picture 5">
            <a:extLst>
              <a:ext uri="{FF2B5EF4-FFF2-40B4-BE49-F238E27FC236}">
                <a16:creationId xmlns:a16="http://schemas.microsoft.com/office/drawing/2014/main" id="{DB5B566B-DCBB-4554-8721-07ED341CFF80}"/>
              </a:ext>
            </a:extLst>
          </p:cNvPr>
          <p:cNvPicPr>
            <a:picLocks noChangeAspect="1"/>
          </p:cNvPicPr>
          <p:nvPr/>
        </p:nvPicPr>
        <p:blipFill rotWithShape="1">
          <a:blip r:embed="rId2"/>
          <a:srcRect t="3830" b="74039"/>
          <a:stretch/>
        </p:blipFill>
        <p:spPr>
          <a:xfrm>
            <a:off x="658813" y="1594239"/>
            <a:ext cx="6503368" cy="1202212"/>
          </a:xfrm>
          <a:prstGeom prst="rect">
            <a:avLst/>
          </a:prstGeom>
        </p:spPr>
      </p:pic>
      <p:sp>
        <p:nvSpPr>
          <p:cNvPr id="7" name="Content Placeholder 2">
            <a:extLst>
              <a:ext uri="{FF2B5EF4-FFF2-40B4-BE49-F238E27FC236}">
                <a16:creationId xmlns:a16="http://schemas.microsoft.com/office/drawing/2014/main" id="{BBBC2951-7728-47B2-96EE-5CCEE86CC71F}"/>
              </a:ext>
            </a:extLst>
          </p:cNvPr>
          <p:cNvSpPr>
            <a:spLocks noGrp="1"/>
          </p:cNvSpPr>
          <p:nvPr>
            <p:ph idx="1"/>
          </p:nvPr>
        </p:nvSpPr>
        <p:spPr>
          <a:xfrm>
            <a:off x="721805" y="1337022"/>
            <a:ext cx="4358195" cy="240926"/>
          </a:xfrm>
        </p:spPr>
        <p:txBody>
          <a:bodyPr/>
          <a:lstStyle/>
          <a:p>
            <a:pPr marL="0" indent="0">
              <a:buNone/>
            </a:pPr>
            <a:r>
              <a:rPr lang="en-US" sz="1200" dirty="0">
                <a:solidFill>
                  <a:schemeClr val="bg2">
                    <a:lumMod val="50000"/>
                  </a:schemeClr>
                </a:solidFill>
              </a:rPr>
              <a:t>percent</a:t>
            </a:r>
          </a:p>
        </p:txBody>
      </p:sp>
      <p:sp>
        <p:nvSpPr>
          <p:cNvPr id="8" name="Content Placeholder 2">
            <a:extLst>
              <a:ext uri="{FF2B5EF4-FFF2-40B4-BE49-F238E27FC236}">
                <a16:creationId xmlns:a16="http://schemas.microsoft.com/office/drawing/2014/main" id="{089F8C92-F242-4524-A760-C4449E0E1B46}"/>
              </a:ext>
            </a:extLst>
          </p:cNvPr>
          <p:cNvSpPr txBox="1">
            <a:spLocks/>
          </p:cNvSpPr>
          <p:nvPr/>
        </p:nvSpPr>
        <p:spPr>
          <a:xfrm>
            <a:off x="721804" y="5495679"/>
            <a:ext cx="10681779" cy="354283"/>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Font typeface="Arial" panose="020B0604020202020204" pitchFamily="34" charset="0"/>
              <a:buNone/>
            </a:pPr>
            <a:r>
              <a:rPr lang="en-US" sz="900" i="1" dirty="0">
                <a:solidFill>
                  <a:schemeClr val="tx2"/>
                </a:solidFill>
              </a:rPr>
              <a:t>Source: </a:t>
            </a:r>
            <a:r>
              <a:rPr lang="en-US" sz="900" dirty="0">
                <a:solidFill>
                  <a:schemeClr val="tx2"/>
                </a:solidFill>
              </a:rPr>
              <a:t>Organization for Economic Cooperation and Development, Economic Outlook database, No. 108, December 2020.</a:t>
            </a:r>
          </a:p>
        </p:txBody>
      </p:sp>
      <p:pic>
        <p:nvPicPr>
          <p:cNvPr id="9" name="Picture 8">
            <a:extLst>
              <a:ext uri="{FF2B5EF4-FFF2-40B4-BE49-F238E27FC236}">
                <a16:creationId xmlns:a16="http://schemas.microsoft.com/office/drawing/2014/main" id="{1192E755-317E-49F1-8482-0672D72C38BD}"/>
              </a:ext>
            </a:extLst>
          </p:cNvPr>
          <p:cNvPicPr>
            <a:picLocks noChangeAspect="1"/>
          </p:cNvPicPr>
          <p:nvPr/>
        </p:nvPicPr>
        <p:blipFill rotWithShape="1">
          <a:blip r:embed="rId2"/>
          <a:srcRect t="28872" r="27004" b="48997"/>
          <a:stretch/>
        </p:blipFill>
        <p:spPr>
          <a:xfrm>
            <a:off x="7004158" y="1580908"/>
            <a:ext cx="4747217" cy="1202212"/>
          </a:xfrm>
          <a:prstGeom prst="rect">
            <a:avLst/>
          </a:prstGeom>
        </p:spPr>
      </p:pic>
      <p:pic>
        <p:nvPicPr>
          <p:cNvPr id="10" name="Picture 9">
            <a:extLst>
              <a:ext uri="{FF2B5EF4-FFF2-40B4-BE49-F238E27FC236}">
                <a16:creationId xmlns:a16="http://schemas.microsoft.com/office/drawing/2014/main" id="{1615218B-469F-435C-AFD6-1143F97EC508}"/>
              </a:ext>
            </a:extLst>
          </p:cNvPr>
          <p:cNvPicPr>
            <a:picLocks noChangeAspect="1"/>
          </p:cNvPicPr>
          <p:nvPr/>
        </p:nvPicPr>
        <p:blipFill rotWithShape="1">
          <a:blip r:embed="rId2"/>
          <a:srcRect t="55188" b="18102"/>
          <a:stretch/>
        </p:blipFill>
        <p:spPr>
          <a:xfrm>
            <a:off x="2300880" y="3011310"/>
            <a:ext cx="6503372" cy="1450945"/>
          </a:xfrm>
          <a:prstGeom prst="rect">
            <a:avLst/>
          </a:prstGeom>
        </p:spPr>
      </p:pic>
      <p:pic>
        <p:nvPicPr>
          <p:cNvPr id="11" name="Picture 10">
            <a:extLst>
              <a:ext uri="{FF2B5EF4-FFF2-40B4-BE49-F238E27FC236}">
                <a16:creationId xmlns:a16="http://schemas.microsoft.com/office/drawing/2014/main" id="{D38F6EB5-8276-4765-A3CA-871C7120B8EF}"/>
              </a:ext>
            </a:extLst>
          </p:cNvPr>
          <p:cNvPicPr>
            <a:picLocks noChangeAspect="1"/>
          </p:cNvPicPr>
          <p:nvPr/>
        </p:nvPicPr>
        <p:blipFill rotWithShape="1">
          <a:blip r:embed="rId2"/>
          <a:srcRect l="76118" t="28872" b="45496"/>
          <a:stretch/>
        </p:blipFill>
        <p:spPr>
          <a:xfrm>
            <a:off x="747776" y="3015390"/>
            <a:ext cx="1553104" cy="1392366"/>
          </a:xfrm>
          <a:prstGeom prst="rect">
            <a:avLst/>
          </a:prstGeom>
        </p:spPr>
      </p:pic>
      <p:pic>
        <p:nvPicPr>
          <p:cNvPr id="12" name="Picture 11">
            <a:extLst>
              <a:ext uri="{FF2B5EF4-FFF2-40B4-BE49-F238E27FC236}">
                <a16:creationId xmlns:a16="http://schemas.microsoft.com/office/drawing/2014/main" id="{6FB0B2C0-279D-4FA3-8A13-FD7B78D9376C}"/>
              </a:ext>
            </a:extLst>
          </p:cNvPr>
          <p:cNvPicPr>
            <a:picLocks noChangeAspect="1"/>
          </p:cNvPicPr>
          <p:nvPr/>
        </p:nvPicPr>
        <p:blipFill rotWithShape="1">
          <a:blip r:embed="rId2"/>
          <a:srcRect t="82741" r="67991" b="8384"/>
          <a:stretch/>
        </p:blipFill>
        <p:spPr>
          <a:xfrm>
            <a:off x="504380" y="4629174"/>
            <a:ext cx="2429699" cy="562739"/>
          </a:xfrm>
          <a:prstGeom prst="rect">
            <a:avLst/>
          </a:prstGeom>
        </p:spPr>
      </p:pic>
    </p:spTree>
    <p:extLst>
      <p:ext uri="{BB962C8B-B14F-4D97-AF65-F5344CB8AC3E}">
        <p14:creationId xmlns:p14="http://schemas.microsoft.com/office/powerpoint/2010/main" val="2952390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56D1-5CC4-C955-A62F-0A9E639703AC}"/>
              </a:ext>
            </a:extLst>
          </p:cNvPr>
          <p:cNvSpPr>
            <a:spLocks noGrp="1"/>
          </p:cNvSpPr>
          <p:nvPr>
            <p:ph type="title"/>
          </p:nvPr>
        </p:nvSpPr>
        <p:spPr/>
        <p:txBody>
          <a:bodyPr/>
          <a:lstStyle/>
          <a:p>
            <a:r>
              <a:rPr lang="en-US" sz="2800" dirty="0"/>
              <a:t>Yet Fundamentals Suggest Monotonic Declines in U*</a:t>
            </a:r>
          </a:p>
        </p:txBody>
      </p:sp>
      <p:sp>
        <p:nvSpPr>
          <p:cNvPr id="4" name="Slide Number Placeholder 3">
            <a:extLst>
              <a:ext uri="{FF2B5EF4-FFF2-40B4-BE49-F238E27FC236}">
                <a16:creationId xmlns:a16="http://schemas.microsoft.com/office/drawing/2014/main" id="{E5C82B4F-A3FF-0D67-59A6-45E16501D9F7}"/>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13</a:t>
            </a:fld>
            <a:endParaRPr lang="en-US" sz="1200" dirty="0"/>
          </a:p>
        </p:txBody>
      </p:sp>
      <p:pic>
        <p:nvPicPr>
          <p:cNvPr id="6" name="Picture 5">
            <a:extLst>
              <a:ext uri="{FF2B5EF4-FFF2-40B4-BE49-F238E27FC236}">
                <a16:creationId xmlns:a16="http://schemas.microsoft.com/office/drawing/2014/main" id="{97E6040D-0FC5-48F7-84C7-6B0BF9BF1162}"/>
              </a:ext>
            </a:extLst>
          </p:cNvPr>
          <p:cNvPicPr>
            <a:picLocks noChangeAspect="1"/>
          </p:cNvPicPr>
          <p:nvPr/>
        </p:nvPicPr>
        <p:blipFill rotWithShape="1">
          <a:blip r:embed="rId2"/>
          <a:srcRect t="3317" b="22170"/>
          <a:stretch/>
        </p:blipFill>
        <p:spPr>
          <a:xfrm>
            <a:off x="658812" y="1536192"/>
            <a:ext cx="5742639" cy="4185919"/>
          </a:xfrm>
          <a:prstGeom prst="rect">
            <a:avLst/>
          </a:prstGeom>
        </p:spPr>
      </p:pic>
      <p:sp>
        <p:nvSpPr>
          <p:cNvPr id="7" name="Content Placeholder 2">
            <a:extLst>
              <a:ext uri="{FF2B5EF4-FFF2-40B4-BE49-F238E27FC236}">
                <a16:creationId xmlns:a16="http://schemas.microsoft.com/office/drawing/2014/main" id="{2CC7F550-E87B-43AC-AFB9-4632CD7D1C00}"/>
              </a:ext>
            </a:extLst>
          </p:cNvPr>
          <p:cNvSpPr>
            <a:spLocks noGrp="1"/>
          </p:cNvSpPr>
          <p:nvPr>
            <p:ph idx="1"/>
          </p:nvPr>
        </p:nvSpPr>
        <p:spPr>
          <a:xfrm>
            <a:off x="721805" y="1320766"/>
            <a:ext cx="4358195" cy="240926"/>
          </a:xfrm>
        </p:spPr>
        <p:txBody>
          <a:bodyPr/>
          <a:lstStyle/>
          <a:p>
            <a:pPr marL="0" indent="0">
              <a:buNone/>
            </a:pPr>
            <a:r>
              <a:rPr lang="en-US" sz="1200" dirty="0">
                <a:solidFill>
                  <a:schemeClr val="bg2">
                    <a:lumMod val="50000"/>
                  </a:schemeClr>
                </a:solidFill>
              </a:rPr>
              <a:t>ratio/index</a:t>
            </a:r>
          </a:p>
        </p:txBody>
      </p:sp>
      <p:sp>
        <p:nvSpPr>
          <p:cNvPr id="8" name="Content Placeholder 2">
            <a:extLst>
              <a:ext uri="{FF2B5EF4-FFF2-40B4-BE49-F238E27FC236}">
                <a16:creationId xmlns:a16="http://schemas.microsoft.com/office/drawing/2014/main" id="{0969D0E8-7224-4374-846B-EF356CD1EADC}"/>
              </a:ext>
            </a:extLst>
          </p:cNvPr>
          <p:cNvSpPr txBox="1">
            <a:spLocks/>
          </p:cNvSpPr>
          <p:nvPr/>
        </p:nvSpPr>
        <p:spPr>
          <a:xfrm>
            <a:off x="4970271" y="4815344"/>
            <a:ext cx="6738113" cy="878319"/>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Font typeface="Arial" panose="020B0604020202020204" pitchFamily="34" charset="0"/>
              <a:buNone/>
            </a:pPr>
            <a:r>
              <a:rPr lang="en-US" sz="900" dirty="0">
                <a:solidFill>
                  <a:schemeClr val="tx2"/>
                </a:solidFill>
              </a:rPr>
              <a:t>Note: The figure displays (1) the ratio of the population aged 15-34 to the population aged 45-64, (2) the strictness of employment protection legislation (version 1, which has the longest available history of the four versions published by the OECD), and (3) the average number of years of education received by people ages 25 and older.</a:t>
            </a:r>
          </a:p>
          <a:p>
            <a:pPr marL="0" indent="0">
              <a:lnSpc>
                <a:spcPct val="100000"/>
              </a:lnSpc>
              <a:spcBef>
                <a:spcPts val="200"/>
              </a:spcBef>
              <a:buFont typeface="Arial" panose="020B0604020202020204" pitchFamily="34" charset="0"/>
              <a:buNone/>
            </a:pPr>
            <a:r>
              <a:rPr lang="en-US" sz="900" i="1" dirty="0">
                <a:solidFill>
                  <a:schemeClr val="tx2"/>
                </a:solidFill>
              </a:rPr>
              <a:t>Sources: </a:t>
            </a:r>
            <a:r>
              <a:rPr lang="en-US" sz="900" dirty="0">
                <a:solidFill>
                  <a:schemeClr val="tx2"/>
                </a:solidFill>
              </a:rPr>
              <a:t>Organization for Economic Cooperation and Development, OECD Indicators of Employment Protection; United Nations, Department of Economic and Social Affairs, Population Division, World Population Prospects 2019, Online Edition, Rev. 1; and United Nations Development </a:t>
            </a:r>
            <a:r>
              <a:rPr lang="en-US" sz="900" dirty="0" err="1">
                <a:solidFill>
                  <a:schemeClr val="tx2"/>
                </a:solidFill>
              </a:rPr>
              <a:t>Programme</a:t>
            </a:r>
            <a:r>
              <a:rPr lang="en-US" sz="900" dirty="0">
                <a:solidFill>
                  <a:schemeClr val="tx2"/>
                </a:solidFill>
              </a:rPr>
              <a:t>, Human Development Data Center.</a:t>
            </a:r>
          </a:p>
        </p:txBody>
      </p:sp>
      <p:sp>
        <p:nvSpPr>
          <p:cNvPr id="9" name="Content Placeholder 2">
            <a:extLst>
              <a:ext uri="{FF2B5EF4-FFF2-40B4-BE49-F238E27FC236}">
                <a16:creationId xmlns:a16="http://schemas.microsoft.com/office/drawing/2014/main" id="{4D0A091C-13F2-4B36-A493-CC710E32E119}"/>
              </a:ext>
            </a:extLst>
          </p:cNvPr>
          <p:cNvSpPr txBox="1">
            <a:spLocks/>
          </p:cNvSpPr>
          <p:nvPr/>
        </p:nvSpPr>
        <p:spPr>
          <a:xfrm>
            <a:off x="4375119" y="1320766"/>
            <a:ext cx="153574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a:solidFill>
                  <a:schemeClr val="bg2">
                    <a:lumMod val="50000"/>
                  </a:schemeClr>
                </a:solidFill>
              </a:rPr>
              <a:t>years</a:t>
            </a:r>
          </a:p>
        </p:txBody>
      </p:sp>
      <p:sp>
        <p:nvSpPr>
          <p:cNvPr id="3" name="TextBox 2">
            <a:extLst>
              <a:ext uri="{FF2B5EF4-FFF2-40B4-BE49-F238E27FC236}">
                <a16:creationId xmlns:a16="http://schemas.microsoft.com/office/drawing/2014/main" id="{5BCED6CD-D5F9-45E6-B043-06A3B3D1D6C2}"/>
              </a:ext>
            </a:extLst>
          </p:cNvPr>
          <p:cNvSpPr txBox="1"/>
          <p:nvPr/>
        </p:nvSpPr>
        <p:spPr>
          <a:xfrm>
            <a:off x="6464444" y="1561692"/>
            <a:ext cx="5005751" cy="2308324"/>
          </a:xfrm>
          <a:prstGeom prst="rect">
            <a:avLst/>
          </a:prstGeom>
          <a:noFill/>
        </p:spPr>
        <p:txBody>
          <a:bodyPr wrap="square" rtlCol="0">
            <a:spAutoFit/>
          </a:bodyPr>
          <a:lstStyle/>
          <a:p>
            <a:pPr marL="285750" indent="-285750">
              <a:buFont typeface="Arial" panose="020B0604020202020204" pitchFamily="34" charset="0"/>
              <a:buChar char="•"/>
            </a:pPr>
            <a:r>
              <a:rPr lang="en-US" dirty="0"/>
              <a:t>Declining youth ratio (blue) should lower U*.</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Rising education (green) should lower U*.</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Declining employment protection (red) should lower U* (Australia is exception).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1990-2019</a:t>
            </a:r>
          </a:p>
        </p:txBody>
      </p:sp>
    </p:spTree>
    <p:extLst>
      <p:ext uri="{BB962C8B-B14F-4D97-AF65-F5344CB8AC3E}">
        <p14:creationId xmlns:p14="http://schemas.microsoft.com/office/powerpoint/2010/main" val="204350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56D1-5CC4-C955-A62F-0A9E639703AC}"/>
              </a:ext>
            </a:extLst>
          </p:cNvPr>
          <p:cNvSpPr>
            <a:spLocks noGrp="1"/>
          </p:cNvSpPr>
          <p:nvPr>
            <p:ph type="title"/>
          </p:nvPr>
        </p:nvSpPr>
        <p:spPr/>
        <p:txBody>
          <a:bodyPr/>
          <a:lstStyle/>
          <a:p>
            <a:r>
              <a:rPr lang="en-US" sz="2800" dirty="0"/>
              <a:t>Case Study of Japan U*, 1990-2019</a:t>
            </a:r>
          </a:p>
        </p:txBody>
      </p:sp>
      <p:sp>
        <p:nvSpPr>
          <p:cNvPr id="4" name="Slide Number Placeholder 3">
            <a:extLst>
              <a:ext uri="{FF2B5EF4-FFF2-40B4-BE49-F238E27FC236}">
                <a16:creationId xmlns:a16="http://schemas.microsoft.com/office/drawing/2014/main" id="{E5C82B4F-A3FF-0D67-59A6-45E16501D9F7}"/>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14</a:t>
            </a:fld>
            <a:endParaRPr lang="en-US" sz="1200" dirty="0"/>
          </a:p>
        </p:txBody>
      </p:sp>
      <p:pic>
        <p:nvPicPr>
          <p:cNvPr id="6" name="Picture 5">
            <a:extLst>
              <a:ext uri="{FF2B5EF4-FFF2-40B4-BE49-F238E27FC236}">
                <a16:creationId xmlns:a16="http://schemas.microsoft.com/office/drawing/2014/main" id="{806537D9-94DC-44E8-9B9F-2B2C9C99AA49}"/>
              </a:ext>
            </a:extLst>
          </p:cNvPr>
          <p:cNvPicPr>
            <a:picLocks noChangeAspect="1"/>
          </p:cNvPicPr>
          <p:nvPr/>
        </p:nvPicPr>
        <p:blipFill rotWithShape="1">
          <a:blip r:embed="rId2"/>
          <a:srcRect t="15646"/>
          <a:stretch/>
        </p:blipFill>
        <p:spPr>
          <a:xfrm>
            <a:off x="612531" y="1582830"/>
            <a:ext cx="4302595" cy="3428294"/>
          </a:xfrm>
          <a:prstGeom prst="rect">
            <a:avLst/>
          </a:prstGeom>
        </p:spPr>
      </p:pic>
      <p:pic>
        <p:nvPicPr>
          <p:cNvPr id="9" name="Picture 8">
            <a:extLst>
              <a:ext uri="{FF2B5EF4-FFF2-40B4-BE49-F238E27FC236}">
                <a16:creationId xmlns:a16="http://schemas.microsoft.com/office/drawing/2014/main" id="{C00B761D-AA97-4C80-A139-44C015FFAEEE}"/>
              </a:ext>
            </a:extLst>
          </p:cNvPr>
          <p:cNvPicPr>
            <a:picLocks noChangeAspect="1"/>
          </p:cNvPicPr>
          <p:nvPr/>
        </p:nvPicPr>
        <p:blipFill>
          <a:blip r:embed="rId3"/>
          <a:stretch>
            <a:fillRect/>
          </a:stretch>
        </p:blipFill>
        <p:spPr>
          <a:xfrm>
            <a:off x="1167016" y="4483219"/>
            <a:ext cx="3705893" cy="936226"/>
          </a:xfrm>
          <a:prstGeom prst="rect">
            <a:avLst/>
          </a:prstGeom>
        </p:spPr>
      </p:pic>
      <p:sp>
        <p:nvSpPr>
          <p:cNvPr id="10" name="Content Placeholder 2">
            <a:extLst>
              <a:ext uri="{FF2B5EF4-FFF2-40B4-BE49-F238E27FC236}">
                <a16:creationId xmlns:a16="http://schemas.microsoft.com/office/drawing/2014/main" id="{5EE244F7-462B-4656-B709-2A248BEDDECC}"/>
              </a:ext>
            </a:extLst>
          </p:cNvPr>
          <p:cNvSpPr>
            <a:spLocks noGrp="1"/>
          </p:cNvSpPr>
          <p:nvPr>
            <p:ph idx="1"/>
          </p:nvPr>
        </p:nvSpPr>
        <p:spPr>
          <a:xfrm>
            <a:off x="903403" y="1341903"/>
            <a:ext cx="4358195" cy="240926"/>
          </a:xfrm>
        </p:spPr>
        <p:txBody>
          <a:bodyPr/>
          <a:lstStyle/>
          <a:p>
            <a:pPr marL="0" indent="0">
              <a:buNone/>
            </a:pPr>
            <a:r>
              <a:rPr lang="en-US" sz="1200" dirty="0">
                <a:solidFill>
                  <a:schemeClr val="bg2">
                    <a:lumMod val="50000"/>
                  </a:schemeClr>
                </a:solidFill>
              </a:rPr>
              <a:t>percent</a:t>
            </a:r>
          </a:p>
        </p:txBody>
      </p:sp>
      <p:sp>
        <p:nvSpPr>
          <p:cNvPr id="13" name="Content Placeholder 2">
            <a:extLst>
              <a:ext uri="{FF2B5EF4-FFF2-40B4-BE49-F238E27FC236}">
                <a16:creationId xmlns:a16="http://schemas.microsoft.com/office/drawing/2014/main" id="{6566C666-5215-4E68-8694-414AF578B0DA}"/>
              </a:ext>
            </a:extLst>
          </p:cNvPr>
          <p:cNvSpPr txBox="1">
            <a:spLocks/>
          </p:cNvSpPr>
          <p:nvPr/>
        </p:nvSpPr>
        <p:spPr>
          <a:xfrm>
            <a:off x="721804" y="5536319"/>
            <a:ext cx="10681779" cy="354283"/>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Font typeface="Arial" panose="020B0604020202020204" pitchFamily="34" charset="0"/>
              <a:buNone/>
            </a:pPr>
            <a:r>
              <a:rPr lang="en-US" sz="900" i="1" dirty="0">
                <a:solidFill>
                  <a:schemeClr val="tx2"/>
                </a:solidFill>
              </a:rPr>
              <a:t>Source: </a:t>
            </a:r>
            <a:r>
              <a:rPr lang="en-US" sz="900" dirty="0">
                <a:solidFill>
                  <a:schemeClr val="tx2"/>
                </a:solidFill>
              </a:rPr>
              <a:t>Organization for Economic Cooperation and Development, Economic Outlook database, No. 108, December 2020.</a:t>
            </a:r>
          </a:p>
        </p:txBody>
      </p:sp>
      <p:sp>
        <p:nvSpPr>
          <p:cNvPr id="14" name="Content Placeholder 2">
            <a:extLst>
              <a:ext uri="{FF2B5EF4-FFF2-40B4-BE49-F238E27FC236}">
                <a16:creationId xmlns:a16="http://schemas.microsoft.com/office/drawing/2014/main" id="{B22B9AF0-ACF3-4756-8992-5265F6A0F3CF}"/>
              </a:ext>
            </a:extLst>
          </p:cNvPr>
          <p:cNvSpPr txBox="1">
            <a:spLocks/>
          </p:cNvSpPr>
          <p:nvPr/>
        </p:nvSpPr>
        <p:spPr>
          <a:xfrm>
            <a:off x="4400009" y="4128031"/>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rgbClr val="882925"/>
                </a:solidFill>
              </a:rPr>
              <a:t>Unemployment rate</a:t>
            </a:r>
          </a:p>
        </p:txBody>
      </p:sp>
      <p:sp>
        <p:nvSpPr>
          <p:cNvPr id="15" name="Content Placeholder 2">
            <a:extLst>
              <a:ext uri="{FF2B5EF4-FFF2-40B4-BE49-F238E27FC236}">
                <a16:creationId xmlns:a16="http://schemas.microsoft.com/office/drawing/2014/main" id="{FD064829-9488-47C2-B931-BAEB3FEDADA5}"/>
              </a:ext>
            </a:extLst>
          </p:cNvPr>
          <p:cNvSpPr txBox="1">
            <a:spLocks/>
          </p:cNvSpPr>
          <p:nvPr/>
        </p:nvSpPr>
        <p:spPr>
          <a:xfrm>
            <a:off x="4400008" y="3823498"/>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chemeClr val="accent2"/>
                </a:solidFill>
              </a:rPr>
              <a:t>Published U*</a:t>
            </a:r>
          </a:p>
        </p:txBody>
      </p:sp>
      <p:sp>
        <p:nvSpPr>
          <p:cNvPr id="3" name="TextBox 2">
            <a:extLst>
              <a:ext uri="{FF2B5EF4-FFF2-40B4-BE49-F238E27FC236}">
                <a16:creationId xmlns:a16="http://schemas.microsoft.com/office/drawing/2014/main" id="{47A2D76F-8AE5-4A20-A3A7-A4A1BAD60B53}"/>
              </a:ext>
            </a:extLst>
          </p:cNvPr>
          <p:cNvSpPr txBox="1"/>
          <p:nvPr/>
        </p:nvSpPr>
        <p:spPr>
          <a:xfrm>
            <a:off x="7276875" y="1582829"/>
            <a:ext cx="4211545" cy="3139321"/>
          </a:xfrm>
          <a:prstGeom prst="rect">
            <a:avLst/>
          </a:prstGeom>
          <a:noFill/>
        </p:spPr>
        <p:txBody>
          <a:bodyPr wrap="square" rtlCol="0">
            <a:spAutoFit/>
          </a:bodyPr>
          <a:lstStyle/>
          <a:p>
            <a:pPr marL="285750" indent="-285750">
              <a:buFont typeface="Arial" panose="020B0604020202020204" pitchFamily="34" charset="0"/>
              <a:buChar char="•"/>
            </a:pPr>
            <a:r>
              <a:rPr lang="en-US" dirty="0"/>
              <a:t>OECD </a:t>
            </a:r>
            <a:r>
              <a:rPr lang="en-US" i="1" dirty="0"/>
              <a:t>Economic Survey of Japan 2005</a:t>
            </a:r>
            <a:r>
              <a:rPr lang="en-US" dirty="0"/>
              <a:t> notes rising labor market dualism and outsourcing.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OECD </a:t>
            </a:r>
            <a:r>
              <a:rPr lang="en-US" i="1" dirty="0"/>
              <a:t>Economic Survey of Japan 2019</a:t>
            </a:r>
            <a:r>
              <a:rPr lang="en-US" dirty="0"/>
              <a:t> says labor market dualism and outsourcing continued to increase. No explanation provided for fall in U*.</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5792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56D1-5CC4-C955-A62F-0A9E639703AC}"/>
              </a:ext>
            </a:extLst>
          </p:cNvPr>
          <p:cNvSpPr>
            <a:spLocks noGrp="1"/>
          </p:cNvSpPr>
          <p:nvPr>
            <p:ph type="title"/>
          </p:nvPr>
        </p:nvSpPr>
        <p:spPr/>
        <p:txBody>
          <a:bodyPr/>
          <a:lstStyle/>
          <a:p>
            <a:r>
              <a:rPr lang="en-US" sz="2800" dirty="0"/>
              <a:t>Estimated Linear Phillips Curve Flattens after 1994</a:t>
            </a:r>
          </a:p>
        </p:txBody>
      </p:sp>
      <p:sp>
        <p:nvSpPr>
          <p:cNvPr id="4" name="Slide Number Placeholder 3">
            <a:extLst>
              <a:ext uri="{FF2B5EF4-FFF2-40B4-BE49-F238E27FC236}">
                <a16:creationId xmlns:a16="http://schemas.microsoft.com/office/drawing/2014/main" id="{E5C82B4F-A3FF-0D67-59A6-45E16501D9F7}"/>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15</a:t>
            </a:fld>
            <a:endParaRPr lang="en-US" sz="1200" dirty="0"/>
          </a:p>
        </p:txBody>
      </p:sp>
      <p:sp>
        <p:nvSpPr>
          <p:cNvPr id="7" name="Content Placeholder 2">
            <a:extLst>
              <a:ext uri="{FF2B5EF4-FFF2-40B4-BE49-F238E27FC236}">
                <a16:creationId xmlns:a16="http://schemas.microsoft.com/office/drawing/2014/main" id="{35DB904C-C8A3-46AC-9B65-DC416CBFF654}"/>
              </a:ext>
            </a:extLst>
          </p:cNvPr>
          <p:cNvSpPr txBox="1">
            <a:spLocks/>
          </p:cNvSpPr>
          <p:nvPr/>
        </p:nvSpPr>
        <p:spPr>
          <a:xfrm>
            <a:off x="755109" y="4686943"/>
            <a:ext cx="10681779" cy="1055489"/>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900" dirty="0">
                <a:solidFill>
                  <a:schemeClr val="tx2"/>
                </a:solidFill>
              </a:rPr>
              <a:t>p&lt;0.05, ** p&lt;0.01</a:t>
            </a:r>
          </a:p>
          <a:p>
            <a:pPr marL="0" indent="0">
              <a:lnSpc>
                <a:spcPct val="100000"/>
              </a:lnSpc>
              <a:spcBef>
                <a:spcPts val="200"/>
              </a:spcBef>
              <a:buFont typeface="Arial" panose="020B0604020202020204" pitchFamily="34" charset="0"/>
              <a:buNone/>
            </a:pPr>
            <a:r>
              <a:rPr lang="en-US" sz="900" dirty="0">
                <a:solidFill>
                  <a:schemeClr val="tx2"/>
                </a:solidFill>
              </a:rPr>
              <a:t>Note: The long-run slope is calculated by dividing the unemployment rate coefficient by (1 minus the lagged inflation coefficient). Youth ratio is the ratio of the population aged 15 to 34 years relative to those aged 45 to 64 years. VAT is goods and services tax revenues as a percent of personal consumption expenditures. Standard errors (in blue) are clustered by country. All regressions</a:t>
            </a:r>
          </a:p>
          <a:p>
            <a:pPr marL="0" indent="0">
              <a:lnSpc>
                <a:spcPct val="100000"/>
              </a:lnSpc>
              <a:spcBef>
                <a:spcPts val="200"/>
              </a:spcBef>
              <a:buFont typeface="Arial" panose="020B0604020202020204" pitchFamily="34" charset="0"/>
              <a:buNone/>
            </a:pPr>
            <a:r>
              <a:rPr lang="en-US" sz="900" dirty="0">
                <a:solidFill>
                  <a:schemeClr val="tx2"/>
                </a:solidFill>
              </a:rPr>
              <a:t>include a full set of country and year fixed effects. Within R</a:t>
            </a:r>
            <a:r>
              <a:rPr lang="en-US" sz="900" baseline="30000" dirty="0">
                <a:solidFill>
                  <a:schemeClr val="tx2"/>
                </a:solidFill>
              </a:rPr>
              <a:t>2</a:t>
            </a:r>
            <a:r>
              <a:rPr lang="en-US" sz="900" dirty="0">
                <a:solidFill>
                  <a:schemeClr val="tx2"/>
                </a:solidFill>
              </a:rPr>
              <a:t> excludes impact of country fixed effects. The 11 countries are Australia, Canada, France, Germany, Italy, Japan, Spain, Sweden, Switzerland, United Kingdom, United States.</a:t>
            </a:r>
          </a:p>
          <a:p>
            <a:pPr marL="0" indent="0">
              <a:lnSpc>
                <a:spcPct val="100000"/>
              </a:lnSpc>
              <a:spcBef>
                <a:spcPts val="200"/>
              </a:spcBef>
              <a:buFont typeface="Arial" panose="020B0604020202020204" pitchFamily="34" charset="0"/>
              <a:buNone/>
            </a:pPr>
            <a:r>
              <a:rPr lang="en-US" sz="900" i="1" dirty="0">
                <a:solidFill>
                  <a:schemeClr val="tx2"/>
                </a:solidFill>
              </a:rPr>
              <a:t>Sources: </a:t>
            </a:r>
            <a:r>
              <a:rPr lang="en-US" sz="900" dirty="0">
                <a:solidFill>
                  <a:schemeClr val="tx2"/>
                </a:solidFill>
              </a:rPr>
              <a:t>Authors’ calculations based on data from Organization for Economic Cooperation and Development, Economic Outlook database (No. 110, December 2021), Annual National Accounts database, and Revenue Statistics database; United Nations, Department of Economic and Social Affairs, Population Division, World Population Prospects 2019, Online Edition, Rev. 1; and Freund and Gagnon (2017).</a:t>
            </a:r>
          </a:p>
        </p:txBody>
      </p:sp>
      <p:graphicFrame>
        <p:nvGraphicFramePr>
          <p:cNvPr id="11" name="Table 11">
            <a:extLst>
              <a:ext uri="{FF2B5EF4-FFF2-40B4-BE49-F238E27FC236}">
                <a16:creationId xmlns:a16="http://schemas.microsoft.com/office/drawing/2014/main" id="{76AB7975-A95A-447F-B12D-C4F904C20604}"/>
              </a:ext>
            </a:extLst>
          </p:cNvPr>
          <p:cNvGraphicFramePr>
            <a:graphicFrameLocks noGrp="1"/>
          </p:cNvGraphicFramePr>
          <p:nvPr>
            <p:extLst>
              <p:ext uri="{D42A27DB-BD31-4B8C-83A1-F6EECF244321}">
                <p14:modId xmlns:p14="http://schemas.microsoft.com/office/powerpoint/2010/main" val="204016494"/>
              </p:ext>
            </p:extLst>
          </p:nvPr>
        </p:nvGraphicFramePr>
        <p:xfrm>
          <a:off x="755108" y="1512729"/>
          <a:ext cx="10681779" cy="3139440"/>
        </p:xfrm>
        <a:graphic>
          <a:graphicData uri="http://schemas.openxmlformats.org/drawingml/2006/table">
            <a:tbl>
              <a:tblPr firstRow="1" bandRow="1">
                <a:tableStyleId>{0505E3EF-67EA-436B-97B2-0124C06EBD24}</a:tableStyleId>
              </a:tblPr>
              <a:tblGrid>
                <a:gridCol w="4017022">
                  <a:extLst>
                    <a:ext uri="{9D8B030D-6E8A-4147-A177-3AD203B41FA5}">
                      <a16:colId xmlns:a16="http://schemas.microsoft.com/office/drawing/2014/main" val="1434008186"/>
                    </a:ext>
                  </a:extLst>
                </a:gridCol>
                <a:gridCol w="1682496">
                  <a:extLst>
                    <a:ext uri="{9D8B030D-6E8A-4147-A177-3AD203B41FA5}">
                      <a16:colId xmlns:a16="http://schemas.microsoft.com/office/drawing/2014/main" val="4108631623"/>
                    </a:ext>
                  </a:extLst>
                </a:gridCol>
                <a:gridCol w="1670304">
                  <a:extLst>
                    <a:ext uri="{9D8B030D-6E8A-4147-A177-3AD203B41FA5}">
                      <a16:colId xmlns:a16="http://schemas.microsoft.com/office/drawing/2014/main" val="1491157149"/>
                    </a:ext>
                  </a:extLst>
                </a:gridCol>
                <a:gridCol w="1637792">
                  <a:extLst>
                    <a:ext uri="{9D8B030D-6E8A-4147-A177-3AD203B41FA5}">
                      <a16:colId xmlns:a16="http://schemas.microsoft.com/office/drawing/2014/main" val="3143192223"/>
                    </a:ext>
                  </a:extLst>
                </a:gridCol>
                <a:gridCol w="1674165">
                  <a:extLst>
                    <a:ext uri="{9D8B030D-6E8A-4147-A177-3AD203B41FA5}">
                      <a16:colId xmlns:a16="http://schemas.microsoft.com/office/drawing/2014/main" val="3169957266"/>
                    </a:ext>
                  </a:extLst>
                </a:gridCol>
              </a:tblGrid>
              <a:tr h="243708">
                <a:tc>
                  <a:txBody>
                    <a:bodyPr/>
                    <a:lstStyle/>
                    <a:p>
                      <a:pPr algn="l"/>
                      <a:r>
                        <a:rPr lang="en-US" sz="1400" i="1" dirty="0">
                          <a:solidFill>
                            <a:schemeClr val="tx2"/>
                          </a:solidFill>
                        </a:rPr>
                        <a:t>Variables</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1400" i="1" dirty="0">
                          <a:solidFill>
                            <a:schemeClr val="tx2"/>
                          </a:solidFill>
                        </a:rPr>
                        <a:t>PCE inflation</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lang="en-US" sz="1400" i="1" dirty="0">
                          <a:solidFill>
                            <a:schemeClr val="tx2"/>
                          </a:solidFill>
                        </a:rPr>
                        <a:t>GDP inflation</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r>
                        <a:rPr lang="en-US" sz="1400" i="1" dirty="0">
                          <a:solidFill>
                            <a:schemeClr val="tx2"/>
                          </a:solidFill>
                        </a:rPr>
                        <a:t>PCE inflation</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lang="en-US" sz="1400" i="1" dirty="0">
                          <a:solidFill>
                            <a:schemeClr val="tx2"/>
                          </a:solidFill>
                        </a:rPr>
                        <a:t>GDP inflation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2030493032"/>
                  </a:ext>
                </a:extLst>
              </a:tr>
              <a:tr h="365563">
                <a:tc>
                  <a:txBody>
                    <a:bodyPr/>
                    <a:lstStyle/>
                    <a:p>
                      <a:r>
                        <a:rPr lang="en-US" sz="1200" dirty="0">
                          <a:solidFill>
                            <a:schemeClr val="accent1"/>
                          </a:solidFill>
                        </a:rPr>
                        <a:t>Lagged inflation</a:t>
                      </a:r>
                    </a:p>
                  </a:txBody>
                  <a:tcPr/>
                </a:tc>
                <a:tc>
                  <a:txBody>
                    <a:bodyPr/>
                    <a:lstStyle/>
                    <a:p>
                      <a:pPr algn="ctr"/>
                      <a:r>
                        <a:rPr lang="en-US" sz="1200" b="1" dirty="0"/>
                        <a:t>0.61**</a:t>
                      </a:r>
                    </a:p>
                    <a:p>
                      <a:pPr algn="ctr"/>
                      <a:r>
                        <a:rPr lang="en-US" sz="1200" b="0" dirty="0">
                          <a:solidFill>
                            <a:schemeClr val="tx2"/>
                          </a:solidFill>
                        </a:rPr>
                        <a:t>0.06</a:t>
                      </a:r>
                    </a:p>
                  </a:txBody>
                  <a:tcPr/>
                </a:tc>
                <a:tc>
                  <a:txBody>
                    <a:bodyPr/>
                    <a:lstStyle/>
                    <a:p>
                      <a:pPr algn="ctr"/>
                      <a:r>
                        <a:rPr lang="en-US" sz="1200" b="1" dirty="0"/>
                        <a:t>0.50**</a:t>
                      </a:r>
                    </a:p>
                    <a:p>
                      <a:pPr algn="ctr"/>
                      <a:r>
                        <a:rPr lang="en-US" sz="1200" b="0" dirty="0">
                          <a:solidFill>
                            <a:schemeClr val="tx2"/>
                          </a:solidFill>
                        </a:rPr>
                        <a:t>0.07</a:t>
                      </a:r>
                    </a:p>
                  </a:txBody>
                  <a:tcPr/>
                </a:tc>
                <a:tc>
                  <a:txBody>
                    <a:bodyPr/>
                    <a:lstStyle/>
                    <a:p>
                      <a:pPr algn="ctr"/>
                      <a:r>
                        <a:rPr lang="en-US" sz="1200" b="1" dirty="0"/>
                        <a:t>0.47**</a:t>
                      </a:r>
                    </a:p>
                    <a:p>
                      <a:pPr algn="ctr"/>
                      <a:r>
                        <a:rPr lang="en-US" sz="1200" b="0" dirty="0">
                          <a:solidFill>
                            <a:schemeClr val="tx2"/>
                          </a:solidFill>
                        </a:rPr>
                        <a:t>0.06</a:t>
                      </a:r>
                    </a:p>
                  </a:txBody>
                  <a:tcPr/>
                </a:tc>
                <a:tc>
                  <a:txBody>
                    <a:bodyPr/>
                    <a:lstStyle/>
                    <a:p>
                      <a:pPr algn="ctr"/>
                      <a:r>
                        <a:rPr lang="en-US" sz="1200" b="1" dirty="0"/>
                        <a:t>0.29*</a:t>
                      </a:r>
                    </a:p>
                    <a:p>
                      <a:pPr algn="ctr"/>
                      <a:r>
                        <a:rPr lang="en-US" sz="1200" b="0" dirty="0">
                          <a:solidFill>
                            <a:schemeClr val="tx2"/>
                          </a:solidFill>
                        </a:rPr>
                        <a:t>0.11</a:t>
                      </a:r>
                    </a:p>
                  </a:txBody>
                  <a:tcPr/>
                </a:tc>
                <a:extLst>
                  <a:ext uri="{0D108BD9-81ED-4DB2-BD59-A6C34878D82A}">
                    <a16:rowId xmlns:a16="http://schemas.microsoft.com/office/drawing/2014/main" val="2443614067"/>
                  </a:ext>
                </a:extLst>
              </a:tr>
              <a:tr h="365563">
                <a:tc>
                  <a:txBody>
                    <a:bodyPr/>
                    <a:lstStyle/>
                    <a:p>
                      <a:r>
                        <a:rPr lang="en-US" sz="1200" dirty="0">
                          <a:solidFill>
                            <a:schemeClr val="accent1"/>
                          </a:solidFill>
                        </a:rPr>
                        <a:t>Unemployment rate</a:t>
                      </a:r>
                    </a:p>
                  </a:txBody>
                  <a:tcPr/>
                </a:tc>
                <a:tc>
                  <a:txBody>
                    <a:bodyPr/>
                    <a:lstStyle/>
                    <a:p>
                      <a:pPr algn="ctr"/>
                      <a:r>
                        <a:rPr lang="en-US" sz="1200" b="1" dirty="0"/>
                        <a:t>-0.35**</a:t>
                      </a:r>
                    </a:p>
                    <a:p>
                      <a:pPr algn="ctr"/>
                      <a:r>
                        <a:rPr lang="en-US" sz="1200" b="0" dirty="0">
                          <a:solidFill>
                            <a:schemeClr val="tx2"/>
                          </a:solidFill>
                        </a:rPr>
                        <a:t>0.05</a:t>
                      </a:r>
                    </a:p>
                  </a:txBody>
                  <a:tcPr/>
                </a:tc>
                <a:tc>
                  <a:txBody>
                    <a:bodyPr/>
                    <a:lstStyle/>
                    <a:p>
                      <a:pPr algn="ctr"/>
                      <a:r>
                        <a:rPr lang="en-US" sz="1200" b="1" dirty="0"/>
                        <a:t>-0.44**</a:t>
                      </a:r>
                    </a:p>
                    <a:p>
                      <a:pPr algn="ctr"/>
                      <a:r>
                        <a:rPr lang="en-US" sz="1200" b="0" dirty="0">
                          <a:solidFill>
                            <a:schemeClr val="tx2"/>
                          </a:solidFill>
                        </a:rPr>
                        <a:t>0.07</a:t>
                      </a:r>
                    </a:p>
                  </a:txBody>
                  <a:tcPr/>
                </a:tc>
                <a:tc>
                  <a:txBody>
                    <a:bodyPr/>
                    <a:lstStyle/>
                    <a:p>
                      <a:pPr algn="ctr"/>
                      <a:r>
                        <a:rPr lang="en-US" sz="1200" b="1" dirty="0"/>
                        <a:t>-0.06*</a:t>
                      </a:r>
                    </a:p>
                    <a:p>
                      <a:pPr algn="ctr"/>
                      <a:r>
                        <a:rPr lang="en-US" sz="1200" b="0" dirty="0">
                          <a:solidFill>
                            <a:schemeClr val="tx2"/>
                          </a:solidFill>
                        </a:rPr>
                        <a:t>0.02</a:t>
                      </a:r>
                    </a:p>
                  </a:txBody>
                  <a:tcPr/>
                </a:tc>
                <a:tc>
                  <a:txBody>
                    <a:bodyPr/>
                    <a:lstStyle/>
                    <a:p>
                      <a:pPr algn="ctr"/>
                      <a:r>
                        <a:rPr lang="en-US" sz="1200" b="1" dirty="0"/>
                        <a:t>-0.13*</a:t>
                      </a:r>
                    </a:p>
                    <a:p>
                      <a:pPr algn="ctr"/>
                      <a:r>
                        <a:rPr lang="en-US" sz="1200" b="0" dirty="0">
                          <a:solidFill>
                            <a:schemeClr val="tx2"/>
                          </a:solidFill>
                        </a:rPr>
                        <a:t>0.05</a:t>
                      </a:r>
                    </a:p>
                  </a:txBody>
                  <a:tcPr/>
                </a:tc>
                <a:extLst>
                  <a:ext uri="{0D108BD9-81ED-4DB2-BD59-A6C34878D82A}">
                    <a16:rowId xmlns:a16="http://schemas.microsoft.com/office/drawing/2014/main" val="1143463084"/>
                  </a:ext>
                </a:extLst>
              </a:tr>
              <a:tr h="365563">
                <a:tc>
                  <a:txBody>
                    <a:bodyPr/>
                    <a:lstStyle/>
                    <a:p>
                      <a:r>
                        <a:rPr lang="en-US" sz="1200" dirty="0">
                          <a:solidFill>
                            <a:schemeClr val="accent1"/>
                          </a:solidFill>
                        </a:rPr>
                        <a:t>Youth ratio</a:t>
                      </a:r>
                    </a:p>
                  </a:txBody>
                  <a:tcPr/>
                </a:tc>
                <a:tc>
                  <a:txBody>
                    <a:bodyPr/>
                    <a:lstStyle/>
                    <a:p>
                      <a:pPr algn="ctr"/>
                      <a:r>
                        <a:rPr lang="en-US" sz="1200" b="1" dirty="0"/>
                        <a:t>1.97</a:t>
                      </a:r>
                    </a:p>
                    <a:p>
                      <a:pPr algn="ctr"/>
                      <a:r>
                        <a:rPr lang="en-US" sz="1200" b="0" dirty="0">
                          <a:solidFill>
                            <a:schemeClr val="tx2"/>
                          </a:solidFill>
                        </a:rPr>
                        <a:t>1.00</a:t>
                      </a:r>
                    </a:p>
                  </a:txBody>
                  <a:tcPr/>
                </a:tc>
                <a:tc>
                  <a:txBody>
                    <a:bodyPr/>
                    <a:lstStyle/>
                    <a:p>
                      <a:pPr algn="ctr"/>
                      <a:r>
                        <a:rPr lang="en-US" sz="1200" b="1" dirty="0"/>
                        <a:t>2.06</a:t>
                      </a:r>
                    </a:p>
                    <a:p>
                      <a:pPr algn="ctr"/>
                      <a:r>
                        <a:rPr lang="en-US" sz="1200" b="0" dirty="0">
                          <a:solidFill>
                            <a:schemeClr val="tx2"/>
                          </a:solidFill>
                        </a:rPr>
                        <a:t>1.23</a:t>
                      </a:r>
                    </a:p>
                  </a:txBody>
                  <a:tcPr/>
                </a:tc>
                <a:tc>
                  <a:txBody>
                    <a:bodyPr/>
                    <a:lstStyle/>
                    <a:p>
                      <a:pPr algn="ctr"/>
                      <a:r>
                        <a:rPr lang="en-US" sz="1200" b="1" dirty="0"/>
                        <a:t>1.36</a:t>
                      </a:r>
                    </a:p>
                    <a:p>
                      <a:pPr algn="ctr"/>
                      <a:r>
                        <a:rPr lang="en-US" sz="1200" b="0" dirty="0">
                          <a:solidFill>
                            <a:schemeClr val="tx2"/>
                          </a:solidFill>
                        </a:rPr>
                        <a:t>0.42</a:t>
                      </a:r>
                    </a:p>
                  </a:txBody>
                  <a:tcPr/>
                </a:tc>
                <a:tc>
                  <a:txBody>
                    <a:bodyPr/>
                    <a:lstStyle/>
                    <a:p>
                      <a:pPr algn="ctr"/>
                      <a:r>
                        <a:rPr lang="en-US" sz="1200" b="1" dirty="0"/>
                        <a:t>1.20</a:t>
                      </a:r>
                    </a:p>
                    <a:p>
                      <a:pPr algn="ctr"/>
                      <a:r>
                        <a:rPr lang="en-US" sz="1200" b="0" dirty="0">
                          <a:solidFill>
                            <a:schemeClr val="tx2"/>
                          </a:solidFill>
                        </a:rPr>
                        <a:t>0.95</a:t>
                      </a:r>
                    </a:p>
                  </a:txBody>
                  <a:tcPr/>
                </a:tc>
                <a:extLst>
                  <a:ext uri="{0D108BD9-81ED-4DB2-BD59-A6C34878D82A}">
                    <a16:rowId xmlns:a16="http://schemas.microsoft.com/office/drawing/2014/main" val="2533492378"/>
                  </a:ext>
                </a:extLst>
              </a:tr>
              <a:tr h="365563">
                <a:tc>
                  <a:txBody>
                    <a:bodyPr/>
                    <a:lstStyle/>
                    <a:p>
                      <a:r>
                        <a:rPr lang="en-US" sz="1200" dirty="0">
                          <a:solidFill>
                            <a:schemeClr val="accent1"/>
                          </a:solidFill>
                        </a:rPr>
                        <a:t>Change in VAT</a:t>
                      </a:r>
                    </a:p>
                  </a:txBody>
                  <a:tcPr/>
                </a:tc>
                <a:tc>
                  <a:txBody>
                    <a:bodyPr/>
                    <a:lstStyle/>
                    <a:p>
                      <a:pPr algn="ctr"/>
                      <a:r>
                        <a:rPr lang="en-US" sz="1200" b="1" dirty="0"/>
                        <a:t>0.42</a:t>
                      </a:r>
                    </a:p>
                    <a:p>
                      <a:pPr algn="ctr"/>
                      <a:r>
                        <a:rPr lang="en-US" sz="1200" b="0" dirty="0">
                          <a:solidFill>
                            <a:schemeClr val="tx2"/>
                          </a:solidFill>
                        </a:rPr>
                        <a:t>0.24</a:t>
                      </a:r>
                    </a:p>
                  </a:txBody>
                  <a:tcPr/>
                </a:tc>
                <a:tc>
                  <a:txBody>
                    <a:bodyPr/>
                    <a:lstStyle/>
                    <a:p>
                      <a:pPr algn="ctr"/>
                      <a:r>
                        <a:rPr lang="en-US" sz="1200" b="1" dirty="0"/>
                        <a:t>0.69**</a:t>
                      </a:r>
                    </a:p>
                    <a:p>
                      <a:pPr algn="ctr"/>
                      <a:r>
                        <a:rPr lang="en-US" sz="1200" b="0" dirty="0">
                          <a:solidFill>
                            <a:schemeClr val="tx2"/>
                          </a:solidFill>
                        </a:rPr>
                        <a:t>0.16</a:t>
                      </a:r>
                    </a:p>
                  </a:txBody>
                  <a:tcPr/>
                </a:tc>
                <a:tc>
                  <a:txBody>
                    <a:bodyPr/>
                    <a:lstStyle/>
                    <a:p>
                      <a:pPr algn="ctr"/>
                      <a:r>
                        <a:rPr lang="en-US" sz="1200" b="1" dirty="0"/>
                        <a:t>0.30</a:t>
                      </a:r>
                    </a:p>
                    <a:p>
                      <a:pPr algn="ctr"/>
                      <a:r>
                        <a:rPr lang="en-US" sz="1200" b="0" dirty="0">
                          <a:solidFill>
                            <a:schemeClr val="tx2"/>
                          </a:solidFill>
                        </a:rPr>
                        <a:t>0.14</a:t>
                      </a:r>
                    </a:p>
                  </a:txBody>
                  <a:tcPr/>
                </a:tc>
                <a:tc>
                  <a:txBody>
                    <a:bodyPr/>
                    <a:lstStyle/>
                    <a:p>
                      <a:pPr algn="ctr"/>
                      <a:r>
                        <a:rPr lang="en-US" sz="1200" b="1" dirty="0"/>
                        <a:t>0.21</a:t>
                      </a:r>
                    </a:p>
                    <a:p>
                      <a:pPr algn="ctr"/>
                      <a:r>
                        <a:rPr lang="en-US" sz="1200" b="0" dirty="0">
                          <a:solidFill>
                            <a:schemeClr val="tx2"/>
                          </a:solidFill>
                        </a:rPr>
                        <a:t>0.17</a:t>
                      </a:r>
                    </a:p>
                  </a:txBody>
                  <a:tcPr/>
                </a:tc>
                <a:extLst>
                  <a:ext uri="{0D108BD9-81ED-4DB2-BD59-A6C34878D82A}">
                    <a16:rowId xmlns:a16="http://schemas.microsoft.com/office/drawing/2014/main" val="293513274"/>
                  </a:ext>
                </a:extLst>
              </a:tr>
              <a:tr h="219338">
                <a:tc>
                  <a:txBody>
                    <a:bodyPr/>
                    <a:lstStyle/>
                    <a:p>
                      <a:r>
                        <a:rPr lang="en-US" sz="1200" dirty="0">
                          <a:solidFill>
                            <a:schemeClr val="accent1"/>
                          </a:solidFill>
                          <a:latin typeface="Arial (Body)"/>
                        </a:rPr>
                        <a:t>Within </a:t>
                      </a:r>
                      <a:r>
                        <a:rPr lang="en-US" sz="1200" b="0" i="0" kern="1200" dirty="0">
                          <a:solidFill>
                            <a:schemeClr val="dk1"/>
                          </a:solidFill>
                          <a:effectLst/>
                          <a:latin typeface="Arial (Body)"/>
                          <a:ea typeface="+mn-ea"/>
                          <a:cs typeface="+mn-cs"/>
                        </a:rPr>
                        <a:t>R</a:t>
                      </a:r>
                      <a:r>
                        <a:rPr lang="en-US" sz="1200" b="0" i="0" kern="1200" baseline="30000" dirty="0">
                          <a:solidFill>
                            <a:schemeClr val="dk1"/>
                          </a:solidFill>
                          <a:effectLst/>
                          <a:latin typeface="Arial (Body)"/>
                          <a:ea typeface="+mn-ea"/>
                          <a:cs typeface="+mn-cs"/>
                        </a:rPr>
                        <a:t>2</a:t>
                      </a:r>
                      <a:endParaRPr lang="en-US" sz="1200" b="0" dirty="0">
                        <a:solidFill>
                          <a:schemeClr val="accent1"/>
                        </a:solidFill>
                        <a:latin typeface="Arial (Body)"/>
                      </a:endParaRPr>
                    </a:p>
                  </a:txBody>
                  <a:tcPr/>
                </a:tc>
                <a:tc>
                  <a:txBody>
                    <a:bodyPr/>
                    <a:lstStyle/>
                    <a:p>
                      <a:pPr algn="ctr"/>
                      <a:r>
                        <a:rPr lang="en-US" sz="1200" b="1" dirty="0"/>
                        <a:t>0.87</a:t>
                      </a:r>
                    </a:p>
                  </a:txBody>
                  <a:tcPr/>
                </a:tc>
                <a:tc>
                  <a:txBody>
                    <a:bodyPr/>
                    <a:lstStyle/>
                    <a:p>
                      <a:pPr algn="ctr"/>
                      <a:r>
                        <a:rPr lang="en-US" sz="1200" b="1" dirty="0"/>
                        <a:t>0.83</a:t>
                      </a:r>
                    </a:p>
                  </a:txBody>
                  <a:tcPr/>
                </a:tc>
                <a:tc>
                  <a:txBody>
                    <a:bodyPr/>
                    <a:lstStyle/>
                    <a:p>
                      <a:pPr algn="ctr"/>
                      <a:r>
                        <a:rPr lang="en-US" sz="1200" b="1" dirty="0"/>
                        <a:t>0.64</a:t>
                      </a:r>
                    </a:p>
                  </a:txBody>
                  <a:tcPr/>
                </a:tc>
                <a:tc>
                  <a:txBody>
                    <a:bodyPr/>
                    <a:lstStyle/>
                    <a:p>
                      <a:pPr algn="ctr"/>
                      <a:r>
                        <a:rPr lang="en-US" sz="1200" b="1" dirty="0"/>
                        <a:t>0.45</a:t>
                      </a:r>
                    </a:p>
                  </a:txBody>
                  <a:tcPr/>
                </a:tc>
                <a:extLst>
                  <a:ext uri="{0D108BD9-81ED-4DB2-BD59-A6C34878D82A}">
                    <a16:rowId xmlns:a16="http://schemas.microsoft.com/office/drawing/2014/main" val="1167291832"/>
                  </a:ext>
                </a:extLst>
              </a:tr>
              <a:tr h="219338">
                <a:tc>
                  <a:txBody>
                    <a:bodyPr/>
                    <a:lstStyle/>
                    <a:p>
                      <a:r>
                        <a:rPr lang="en-US" sz="1200" dirty="0">
                          <a:solidFill>
                            <a:schemeClr val="accent1"/>
                          </a:solidFill>
                        </a:rPr>
                        <a:t>Observations</a:t>
                      </a:r>
                    </a:p>
                  </a:txBody>
                  <a:tcPr>
                    <a:lnB w="12700" cap="flat" cmpd="sng" algn="ctr">
                      <a:solidFill>
                        <a:schemeClr val="tx1"/>
                      </a:solidFill>
                      <a:prstDash val="solid"/>
                      <a:round/>
                      <a:headEnd type="none" w="med" len="med"/>
                      <a:tailEnd type="none" w="med" len="med"/>
                    </a:lnB>
                  </a:tcPr>
                </a:tc>
                <a:tc>
                  <a:txBody>
                    <a:bodyPr/>
                    <a:lstStyle/>
                    <a:p>
                      <a:pPr algn="ctr"/>
                      <a:r>
                        <a:rPr lang="en-US" sz="1200" b="1" dirty="0"/>
                        <a:t>236</a:t>
                      </a:r>
                    </a:p>
                  </a:txBody>
                  <a:tcPr>
                    <a:lnB w="12700" cap="flat" cmpd="sng" algn="ctr">
                      <a:solidFill>
                        <a:schemeClr val="tx1"/>
                      </a:solidFill>
                      <a:prstDash val="solid"/>
                      <a:round/>
                      <a:headEnd type="none" w="med" len="med"/>
                      <a:tailEnd type="none" w="med" len="med"/>
                    </a:lnB>
                  </a:tcPr>
                </a:tc>
                <a:tc>
                  <a:txBody>
                    <a:bodyPr/>
                    <a:lstStyle/>
                    <a:p>
                      <a:pPr algn="ctr"/>
                      <a:r>
                        <a:rPr lang="en-US" sz="1200" b="1" dirty="0"/>
                        <a:t>236</a:t>
                      </a:r>
                    </a:p>
                  </a:txBody>
                  <a:tcPr>
                    <a:lnB w="12700" cap="flat" cmpd="sng" algn="ctr">
                      <a:solidFill>
                        <a:schemeClr val="tx1"/>
                      </a:solidFill>
                      <a:prstDash val="solid"/>
                      <a:round/>
                      <a:headEnd type="none" w="med" len="med"/>
                      <a:tailEnd type="none" w="med" len="med"/>
                    </a:lnB>
                  </a:tcPr>
                </a:tc>
                <a:tc>
                  <a:txBody>
                    <a:bodyPr/>
                    <a:lstStyle/>
                    <a:p>
                      <a:pPr algn="ctr"/>
                      <a:r>
                        <a:rPr lang="en-US" sz="1200" b="1" dirty="0"/>
                        <a:t>275</a:t>
                      </a:r>
                    </a:p>
                  </a:txBody>
                  <a:tcPr>
                    <a:lnB w="12700" cap="flat" cmpd="sng" algn="ctr">
                      <a:solidFill>
                        <a:schemeClr val="tx1"/>
                      </a:solidFill>
                      <a:prstDash val="solid"/>
                      <a:round/>
                      <a:headEnd type="none" w="med" len="med"/>
                      <a:tailEnd type="none" w="med" len="med"/>
                    </a:lnB>
                  </a:tcPr>
                </a:tc>
                <a:tc>
                  <a:txBody>
                    <a:bodyPr/>
                    <a:lstStyle/>
                    <a:p>
                      <a:pPr algn="ctr"/>
                      <a:r>
                        <a:rPr lang="en-US" sz="1200" b="1" dirty="0"/>
                        <a:t>275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2972408"/>
                  </a:ext>
                </a:extLst>
              </a:tr>
              <a:tr h="365563">
                <a:tc>
                  <a:txBody>
                    <a:bodyPr/>
                    <a:lstStyle/>
                    <a:p>
                      <a:r>
                        <a:rPr lang="en-US" sz="1200" b="1" dirty="0">
                          <a:solidFill>
                            <a:schemeClr val="bg2"/>
                          </a:solidFill>
                        </a:rPr>
                        <a:t>Long-run Phillips curve slope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200" b="1" dirty="0">
                          <a:solidFill>
                            <a:schemeClr val="bg2"/>
                          </a:solidFill>
                        </a:rPr>
                        <a:t>-0.89**</a:t>
                      </a:r>
                    </a:p>
                    <a:p>
                      <a:pPr algn="ctr"/>
                      <a:r>
                        <a:rPr lang="en-US" sz="1200" b="0" dirty="0">
                          <a:solidFill>
                            <a:schemeClr val="bg2"/>
                          </a:solidFill>
                        </a:rPr>
                        <a:t>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200" b="1" dirty="0">
                          <a:solidFill>
                            <a:schemeClr val="bg2"/>
                          </a:solidFill>
                        </a:rPr>
                        <a:t>-0.88**</a:t>
                      </a:r>
                    </a:p>
                    <a:p>
                      <a:pPr algn="ctr"/>
                      <a:r>
                        <a:rPr lang="en-US" sz="1200" b="0" dirty="0">
                          <a:solidFill>
                            <a:schemeClr val="bg2"/>
                          </a:solidFill>
                        </a:rPr>
                        <a:t>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200" b="1" dirty="0">
                          <a:solidFill>
                            <a:schemeClr val="bg2"/>
                          </a:solidFill>
                        </a:rPr>
                        <a:t>-0.12**</a:t>
                      </a:r>
                    </a:p>
                    <a:p>
                      <a:pPr algn="ctr"/>
                      <a:r>
                        <a:rPr lang="en-US" sz="1200" b="0" dirty="0">
                          <a:solidFill>
                            <a:schemeClr val="bg2"/>
                          </a:solidFill>
                        </a:rPr>
                        <a:t>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200" b="1" dirty="0">
                          <a:solidFill>
                            <a:schemeClr val="bg2"/>
                          </a:solidFill>
                        </a:rPr>
                        <a:t>-0.18**</a:t>
                      </a:r>
                    </a:p>
                    <a:p>
                      <a:pPr algn="ctr"/>
                      <a:r>
                        <a:rPr lang="en-US" sz="1200" b="0" dirty="0">
                          <a:solidFill>
                            <a:schemeClr val="bg2"/>
                          </a:solidFill>
                        </a:rPr>
                        <a:t>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865384684"/>
                  </a:ext>
                </a:extLst>
              </a:tr>
            </a:tbl>
          </a:graphicData>
        </a:graphic>
      </p:graphicFrame>
      <p:sp>
        <p:nvSpPr>
          <p:cNvPr id="13" name="Content Placeholder 2">
            <a:extLst>
              <a:ext uri="{FF2B5EF4-FFF2-40B4-BE49-F238E27FC236}">
                <a16:creationId xmlns:a16="http://schemas.microsoft.com/office/drawing/2014/main" id="{633A3915-B5A8-4C01-83C7-6785B7F2541A}"/>
              </a:ext>
            </a:extLst>
          </p:cNvPr>
          <p:cNvSpPr txBox="1">
            <a:spLocks/>
          </p:cNvSpPr>
          <p:nvPr/>
        </p:nvSpPr>
        <p:spPr>
          <a:xfrm>
            <a:off x="4752011" y="1282192"/>
            <a:ext cx="3375989"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rPr>
              <a:t>1970-1994</a:t>
            </a:r>
          </a:p>
        </p:txBody>
      </p:sp>
      <p:sp>
        <p:nvSpPr>
          <p:cNvPr id="14" name="Content Placeholder 2">
            <a:extLst>
              <a:ext uri="{FF2B5EF4-FFF2-40B4-BE49-F238E27FC236}">
                <a16:creationId xmlns:a16="http://schemas.microsoft.com/office/drawing/2014/main" id="{C0471CEA-FCAD-428C-9013-9B8C841CF341}"/>
              </a:ext>
            </a:extLst>
          </p:cNvPr>
          <p:cNvSpPr txBox="1">
            <a:spLocks/>
          </p:cNvSpPr>
          <p:nvPr/>
        </p:nvSpPr>
        <p:spPr>
          <a:xfrm>
            <a:off x="8098715" y="1282192"/>
            <a:ext cx="3338173"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tx2"/>
                </a:solidFill>
              </a:rPr>
              <a:t>1995-2019</a:t>
            </a:r>
          </a:p>
        </p:txBody>
      </p:sp>
    </p:spTree>
    <p:extLst>
      <p:ext uri="{BB962C8B-B14F-4D97-AF65-F5344CB8AC3E}">
        <p14:creationId xmlns:p14="http://schemas.microsoft.com/office/powerpoint/2010/main" val="284218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56D1-5CC4-C955-A62F-0A9E639703AC}"/>
              </a:ext>
            </a:extLst>
          </p:cNvPr>
          <p:cNvSpPr>
            <a:spLocks noGrp="1"/>
          </p:cNvSpPr>
          <p:nvPr>
            <p:ph type="title"/>
          </p:nvPr>
        </p:nvSpPr>
        <p:spPr/>
        <p:txBody>
          <a:bodyPr/>
          <a:lstStyle/>
          <a:p>
            <a:r>
              <a:rPr lang="en-US" sz="2800" dirty="0"/>
              <a:t>Monte Carlo Simulations of a Bending Phillips Curve</a:t>
            </a:r>
          </a:p>
        </p:txBody>
      </p:sp>
      <p:sp>
        <p:nvSpPr>
          <p:cNvPr id="4" name="Slide Number Placeholder 3">
            <a:extLst>
              <a:ext uri="{FF2B5EF4-FFF2-40B4-BE49-F238E27FC236}">
                <a16:creationId xmlns:a16="http://schemas.microsoft.com/office/drawing/2014/main" id="{E5C82B4F-A3FF-0D67-59A6-45E16501D9F7}"/>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16</a:t>
            </a:fld>
            <a:endParaRPr lang="en-US" sz="1200" dirty="0"/>
          </a:p>
        </p:txBody>
      </p:sp>
      <p:sp>
        <p:nvSpPr>
          <p:cNvPr id="5" name="Content Placeholder 2">
            <a:extLst>
              <a:ext uri="{FF2B5EF4-FFF2-40B4-BE49-F238E27FC236}">
                <a16:creationId xmlns:a16="http://schemas.microsoft.com/office/drawing/2014/main" id="{6D8E614B-1462-4B27-A403-DCD56605003C}"/>
              </a:ext>
            </a:extLst>
          </p:cNvPr>
          <p:cNvSpPr>
            <a:spLocks noGrp="1"/>
          </p:cNvSpPr>
          <p:nvPr>
            <p:ph idx="1"/>
          </p:nvPr>
        </p:nvSpPr>
        <p:spPr>
          <a:xfrm>
            <a:off x="721805" y="1353278"/>
            <a:ext cx="2876867" cy="240926"/>
          </a:xfrm>
        </p:spPr>
        <p:txBody>
          <a:bodyPr/>
          <a:lstStyle/>
          <a:p>
            <a:pPr marL="0" indent="0">
              <a:buNone/>
            </a:pPr>
            <a:r>
              <a:rPr lang="en-US" sz="1200" dirty="0">
                <a:solidFill>
                  <a:schemeClr val="bg2">
                    <a:lumMod val="50000"/>
                  </a:schemeClr>
                </a:solidFill>
              </a:rPr>
              <a:t>effect on inflation, percentage points</a:t>
            </a:r>
          </a:p>
        </p:txBody>
      </p:sp>
      <p:pic>
        <p:nvPicPr>
          <p:cNvPr id="6" name="Picture 5">
            <a:extLst>
              <a:ext uri="{FF2B5EF4-FFF2-40B4-BE49-F238E27FC236}">
                <a16:creationId xmlns:a16="http://schemas.microsoft.com/office/drawing/2014/main" id="{2F1815E8-9548-415B-9E85-496570D9F8E2}"/>
              </a:ext>
            </a:extLst>
          </p:cNvPr>
          <p:cNvPicPr>
            <a:picLocks noChangeAspect="1"/>
          </p:cNvPicPr>
          <p:nvPr/>
        </p:nvPicPr>
        <p:blipFill rotWithShape="1">
          <a:blip r:embed="rId2"/>
          <a:srcRect t="6923" b="21514"/>
          <a:stretch/>
        </p:blipFill>
        <p:spPr>
          <a:xfrm>
            <a:off x="658813" y="1767840"/>
            <a:ext cx="4713795" cy="3188174"/>
          </a:xfrm>
          <a:prstGeom prst="rect">
            <a:avLst/>
          </a:prstGeom>
        </p:spPr>
      </p:pic>
      <p:sp>
        <p:nvSpPr>
          <p:cNvPr id="7" name="Content Placeholder 2">
            <a:extLst>
              <a:ext uri="{FF2B5EF4-FFF2-40B4-BE49-F238E27FC236}">
                <a16:creationId xmlns:a16="http://schemas.microsoft.com/office/drawing/2014/main" id="{2E7F7C81-EBA7-4404-B9FD-AA3EF2BCD8D5}"/>
              </a:ext>
            </a:extLst>
          </p:cNvPr>
          <p:cNvSpPr txBox="1">
            <a:spLocks/>
          </p:cNvSpPr>
          <p:nvPr/>
        </p:nvSpPr>
        <p:spPr>
          <a:xfrm>
            <a:off x="721805" y="1590414"/>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chemeClr val="tx2"/>
                </a:solidFill>
              </a:rPr>
              <a:t>Low inflation</a:t>
            </a:r>
          </a:p>
        </p:txBody>
      </p:sp>
      <p:sp>
        <p:nvSpPr>
          <p:cNvPr id="8" name="Content Placeholder 2">
            <a:extLst>
              <a:ext uri="{FF2B5EF4-FFF2-40B4-BE49-F238E27FC236}">
                <a16:creationId xmlns:a16="http://schemas.microsoft.com/office/drawing/2014/main" id="{2C5FEF80-BFA3-45D2-ADD8-38D74758BDEB}"/>
              </a:ext>
            </a:extLst>
          </p:cNvPr>
          <p:cNvSpPr txBox="1">
            <a:spLocks/>
          </p:cNvSpPr>
          <p:nvPr/>
        </p:nvSpPr>
        <p:spPr>
          <a:xfrm>
            <a:off x="3047207" y="1590414"/>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chemeClr val="tx2"/>
                </a:solidFill>
              </a:rPr>
              <a:t>High inflation</a:t>
            </a:r>
          </a:p>
        </p:txBody>
      </p:sp>
      <p:sp>
        <p:nvSpPr>
          <p:cNvPr id="9" name="Content Placeholder 2">
            <a:extLst>
              <a:ext uri="{FF2B5EF4-FFF2-40B4-BE49-F238E27FC236}">
                <a16:creationId xmlns:a16="http://schemas.microsoft.com/office/drawing/2014/main" id="{21ECD683-49E5-4F9F-8AA4-517B316BFFAB}"/>
              </a:ext>
            </a:extLst>
          </p:cNvPr>
          <p:cNvSpPr txBox="1">
            <a:spLocks/>
          </p:cNvSpPr>
          <p:nvPr/>
        </p:nvSpPr>
        <p:spPr>
          <a:xfrm>
            <a:off x="3254026" y="4972270"/>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2">
                    <a:lumMod val="50000"/>
                  </a:schemeClr>
                </a:solidFill>
              </a:rPr>
              <a:t>unemployment gap, percent</a:t>
            </a:r>
          </a:p>
        </p:txBody>
      </p:sp>
      <p:sp>
        <p:nvSpPr>
          <p:cNvPr id="10" name="Content Placeholder 2">
            <a:extLst>
              <a:ext uri="{FF2B5EF4-FFF2-40B4-BE49-F238E27FC236}">
                <a16:creationId xmlns:a16="http://schemas.microsoft.com/office/drawing/2014/main" id="{BF009BA8-11CB-4164-B715-78724E6D3AD5}"/>
              </a:ext>
            </a:extLst>
          </p:cNvPr>
          <p:cNvSpPr txBox="1">
            <a:spLocks/>
          </p:cNvSpPr>
          <p:nvPr/>
        </p:nvSpPr>
        <p:spPr>
          <a:xfrm>
            <a:off x="724408" y="5196940"/>
            <a:ext cx="9821672" cy="557684"/>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Font typeface="Arial" panose="020B0604020202020204" pitchFamily="34" charset="0"/>
              <a:buNone/>
            </a:pPr>
            <a:r>
              <a:rPr lang="en-US" sz="900" dirty="0">
                <a:solidFill>
                  <a:schemeClr val="tx2"/>
                </a:solidFill>
              </a:rPr>
              <a:t>Note: The panels are illustrative only and not drawn to scale.</a:t>
            </a:r>
          </a:p>
          <a:p>
            <a:pPr marL="0" indent="0">
              <a:lnSpc>
                <a:spcPct val="100000"/>
              </a:lnSpc>
              <a:spcBef>
                <a:spcPts val="200"/>
              </a:spcBef>
              <a:buFont typeface="Arial" panose="020B0604020202020204" pitchFamily="34" charset="0"/>
              <a:buNone/>
            </a:pPr>
            <a:r>
              <a:rPr lang="en-US" sz="900" dirty="0">
                <a:solidFill>
                  <a:schemeClr val="tx2"/>
                </a:solidFill>
              </a:rPr>
              <a:t>.</a:t>
            </a:r>
          </a:p>
        </p:txBody>
      </p:sp>
      <p:sp>
        <p:nvSpPr>
          <p:cNvPr id="3" name="TextBox 2">
            <a:extLst>
              <a:ext uri="{FF2B5EF4-FFF2-40B4-BE49-F238E27FC236}">
                <a16:creationId xmlns:a16="http://schemas.microsoft.com/office/drawing/2014/main" id="{E9FCD3E0-04C6-422E-8AE3-80EE38C363A2}"/>
              </a:ext>
            </a:extLst>
          </p:cNvPr>
          <p:cNvSpPr txBox="1"/>
          <p:nvPr/>
        </p:nvSpPr>
        <p:spPr>
          <a:xfrm>
            <a:off x="6819393" y="1590414"/>
            <a:ext cx="4650801" cy="3693319"/>
          </a:xfrm>
          <a:prstGeom prst="rect">
            <a:avLst/>
          </a:prstGeom>
          <a:noFill/>
        </p:spPr>
        <p:txBody>
          <a:bodyPr wrap="square" rtlCol="0">
            <a:spAutoFit/>
          </a:bodyPr>
          <a:lstStyle/>
          <a:p>
            <a:r>
              <a:rPr lang="en-US" dirty="0"/>
              <a:t>Regression 1: Inflation follows a linear process defined by the averages of the coefficients in the first two columns of the previous table (right panel).</a:t>
            </a:r>
          </a:p>
          <a:p>
            <a:endParaRPr lang="en-US" dirty="0"/>
          </a:p>
          <a:p>
            <a:r>
              <a:rPr lang="en-US" dirty="0"/>
              <a:t>Regression 2: Inflation follows a nonlinear process (left panel). Slope when gap&lt;0 is identical to regression 1. Slope when gap&gt;0 is -0.02.</a:t>
            </a:r>
          </a:p>
          <a:p>
            <a:endParaRPr lang="en-US" dirty="0"/>
          </a:p>
          <a:p>
            <a:r>
              <a:rPr lang="en-US" dirty="0"/>
              <a:t>Regression 3: Same as regression 2 except that mean of gap is 2.5 (1 standard deviation). </a:t>
            </a:r>
          </a:p>
        </p:txBody>
      </p:sp>
    </p:spTree>
    <p:extLst>
      <p:ext uri="{BB962C8B-B14F-4D97-AF65-F5344CB8AC3E}">
        <p14:creationId xmlns:p14="http://schemas.microsoft.com/office/powerpoint/2010/main" val="277492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56D1-5CC4-C955-A62F-0A9E639703AC}"/>
              </a:ext>
            </a:extLst>
          </p:cNvPr>
          <p:cNvSpPr>
            <a:spLocks noGrp="1"/>
          </p:cNvSpPr>
          <p:nvPr>
            <p:ph type="title"/>
          </p:nvPr>
        </p:nvSpPr>
        <p:spPr/>
        <p:txBody>
          <a:bodyPr/>
          <a:lstStyle/>
          <a:p>
            <a:r>
              <a:rPr lang="en-US" sz="2800" dirty="0"/>
              <a:t>Simulated Linear Phillips Curve Slope Estimates </a:t>
            </a:r>
          </a:p>
        </p:txBody>
      </p:sp>
      <p:sp>
        <p:nvSpPr>
          <p:cNvPr id="4" name="Slide Number Placeholder 3">
            <a:extLst>
              <a:ext uri="{FF2B5EF4-FFF2-40B4-BE49-F238E27FC236}">
                <a16:creationId xmlns:a16="http://schemas.microsoft.com/office/drawing/2014/main" id="{E5C82B4F-A3FF-0D67-59A6-45E16501D9F7}"/>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17</a:t>
            </a:fld>
            <a:endParaRPr lang="en-US" sz="1200" dirty="0"/>
          </a:p>
        </p:txBody>
      </p:sp>
      <p:sp>
        <p:nvSpPr>
          <p:cNvPr id="7" name="Content Placeholder 2">
            <a:extLst>
              <a:ext uri="{FF2B5EF4-FFF2-40B4-BE49-F238E27FC236}">
                <a16:creationId xmlns:a16="http://schemas.microsoft.com/office/drawing/2014/main" id="{C7BA3FB2-CD0C-486F-AA2D-A88B05C907CE}"/>
              </a:ext>
            </a:extLst>
          </p:cNvPr>
          <p:cNvSpPr txBox="1">
            <a:spLocks/>
          </p:cNvSpPr>
          <p:nvPr/>
        </p:nvSpPr>
        <p:spPr>
          <a:xfrm>
            <a:off x="755109" y="4880864"/>
            <a:ext cx="10681779" cy="841248"/>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sz="900" dirty="0">
                <a:solidFill>
                  <a:schemeClr val="tx2"/>
                </a:solidFill>
              </a:rPr>
              <a:t>* p&lt;0.05, ** p&lt;0.01</a:t>
            </a:r>
          </a:p>
          <a:p>
            <a:pPr marL="0" indent="0">
              <a:lnSpc>
                <a:spcPct val="100000"/>
              </a:lnSpc>
              <a:spcBef>
                <a:spcPts val="200"/>
              </a:spcBef>
              <a:buNone/>
            </a:pPr>
            <a:r>
              <a:rPr lang="en-US" sz="900" dirty="0">
                <a:solidFill>
                  <a:schemeClr val="tx2"/>
                </a:solidFill>
              </a:rPr>
              <a:t>Note: Simulated data are generated by taking random draws on unemployment gap (mean 0 in columns 1 and 2, mean 2.5 in column 3, standard deviation 2.5 in all columns) and shock to inflation (mean 0,</a:t>
            </a:r>
          </a:p>
          <a:p>
            <a:pPr marL="0" indent="0">
              <a:lnSpc>
                <a:spcPct val="100000"/>
              </a:lnSpc>
              <a:spcBef>
                <a:spcPts val="200"/>
              </a:spcBef>
              <a:buNone/>
            </a:pPr>
            <a:r>
              <a:rPr lang="en-US" sz="900" dirty="0">
                <a:solidFill>
                  <a:schemeClr val="tx2"/>
                </a:solidFill>
              </a:rPr>
              <a:t>standard deviation 1). Each column presents average results from 1,000 linear regressions run on a sample of 99 observations. Standard errors are in blue.</a:t>
            </a:r>
          </a:p>
          <a:p>
            <a:pPr marL="0" indent="0">
              <a:lnSpc>
                <a:spcPct val="100000"/>
              </a:lnSpc>
              <a:spcBef>
                <a:spcPts val="200"/>
              </a:spcBef>
              <a:buNone/>
            </a:pPr>
            <a:r>
              <a:rPr lang="en-US" sz="900" i="1" dirty="0">
                <a:solidFill>
                  <a:schemeClr val="tx2"/>
                </a:solidFill>
              </a:rPr>
              <a:t>Source: </a:t>
            </a:r>
            <a:r>
              <a:rPr lang="en-US" sz="900" dirty="0">
                <a:solidFill>
                  <a:schemeClr val="tx2"/>
                </a:solidFill>
              </a:rPr>
              <a:t>Authors’ calculations based on simulated data.</a:t>
            </a:r>
          </a:p>
        </p:txBody>
      </p:sp>
      <p:sp>
        <p:nvSpPr>
          <p:cNvPr id="8" name="Content Placeholder 2">
            <a:extLst>
              <a:ext uri="{FF2B5EF4-FFF2-40B4-BE49-F238E27FC236}">
                <a16:creationId xmlns:a16="http://schemas.microsoft.com/office/drawing/2014/main" id="{8A5F6FF0-B8AE-493E-9BE4-5B5A6865BA73}"/>
              </a:ext>
            </a:extLst>
          </p:cNvPr>
          <p:cNvSpPr>
            <a:spLocks noGrp="1"/>
          </p:cNvSpPr>
          <p:nvPr>
            <p:ph idx="1"/>
          </p:nvPr>
        </p:nvSpPr>
        <p:spPr>
          <a:xfrm>
            <a:off x="721805" y="1353278"/>
            <a:ext cx="2876867" cy="240926"/>
          </a:xfrm>
        </p:spPr>
        <p:txBody>
          <a:bodyPr/>
          <a:lstStyle/>
          <a:p>
            <a:pPr marL="0" indent="0">
              <a:buNone/>
            </a:pPr>
            <a:r>
              <a:rPr lang="en-US" sz="1200" i="1" dirty="0">
                <a:solidFill>
                  <a:schemeClr val="tx2"/>
                </a:solidFill>
              </a:rPr>
              <a:t>Dependent variable is inflation</a:t>
            </a:r>
          </a:p>
        </p:txBody>
      </p:sp>
      <p:graphicFrame>
        <p:nvGraphicFramePr>
          <p:cNvPr id="3" name="Table 4">
            <a:extLst>
              <a:ext uri="{FF2B5EF4-FFF2-40B4-BE49-F238E27FC236}">
                <a16:creationId xmlns:a16="http://schemas.microsoft.com/office/drawing/2014/main" id="{CCF2D003-4509-4CF6-A18E-1169746975D4}"/>
              </a:ext>
            </a:extLst>
          </p:cNvPr>
          <p:cNvGraphicFramePr>
            <a:graphicFrameLocks noGrp="1"/>
          </p:cNvGraphicFramePr>
          <p:nvPr>
            <p:extLst>
              <p:ext uri="{D42A27DB-BD31-4B8C-83A1-F6EECF244321}">
                <p14:modId xmlns:p14="http://schemas.microsoft.com/office/powerpoint/2010/main" val="3818957508"/>
              </p:ext>
            </p:extLst>
          </p:nvPr>
        </p:nvGraphicFramePr>
        <p:xfrm>
          <a:off x="755109" y="2297254"/>
          <a:ext cx="10715084" cy="2484120"/>
        </p:xfrm>
        <a:graphic>
          <a:graphicData uri="http://schemas.openxmlformats.org/drawingml/2006/table">
            <a:tbl>
              <a:tblPr firstRow="1" bandRow="1">
                <a:tableStyleId>{0505E3EF-67EA-436B-97B2-0124C06EBD24}</a:tableStyleId>
              </a:tblPr>
              <a:tblGrid>
                <a:gridCol w="2678771">
                  <a:extLst>
                    <a:ext uri="{9D8B030D-6E8A-4147-A177-3AD203B41FA5}">
                      <a16:colId xmlns:a16="http://schemas.microsoft.com/office/drawing/2014/main" val="3864336738"/>
                    </a:ext>
                  </a:extLst>
                </a:gridCol>
                <a:gridCol w="2678771">
                  <a:extLst>
                    <a:ext uri="{9D8B030D-6E8A-4147-A177-3AD203B41FA5}">
                      <a16:colId xmlns:a16="http://schemas.microsoft.com/office/drawing/2014/main" val="2775734145"/>
                    </a:ext>
                  </a:extLst>
                </a:gridCol>
                <a:gridCol w="2678771">
                  <a:extLst>
                    <a:ext uri="{9D8B030D-6E8A-4147-A177-3AD203B41FA5}">
                      <a16:colId xmlns:a16="http://schemas.microsoft.com/office/drawing/2014/main" val="1406961995"/>
                    </a:ext>
                  </a:extLst>
                </a:gridCol>
                <a:gridCol w="2678771">
                  <a:extLst>
                    <a:ext uri="{9D8B030D-6E8A-4147-A177-3AD203B41FA5}">
                      <a16:colId xmlns:a16="http://schemas.microsoft.com/office/drawing/2014/main" val="1926205871"/>
                    </a:ext>
                  </a:extLst>
                </a:gridCol>
              </a:tblGrid>
              <a:tr h="370840">
                <a:tc>
                  <a:txBody>
                    <a:bodyPr/>
                    <a:lstStyle/>
                    <a:p>
                      <a:r>
                        <a:rPr lang="en-US" sz="1400" i="1" dirty="0">
                          <a:solidFill>
                            <a:schemeClr val="tx2"/>
                          </a:solidFill>
                        </a:rPr>
                        <a:t>Variables</a:t>
                      </a:r>
                    </a:p>
                  </a:txBody>
                  <a:tcPr/>
                </a:tc>
                <a:tc>
                  <a:txBody>
                    <a:bodyPr/>
                    <a:lstStyle/>
                    <a:p>
                      <a:pPr algn="ctr"/>
                      <a:r>
                        <a:rPr lang="en-US" sz="1400" i="1" dirty="0">
                          <a:solidFill>
                            <a:schemeClr val="tx2"/>
                          </a:solidFill>
                        </a:rPr>
                        <a:t>0</a:t>
                      </a:r>
                    </a:p>
                  </a:txBody>
                  <a:tcPr/>
                </a:tc>
                <a:tc>
                  <a:txBody>
                    <a:bodyPr/>
                    <a:lstStyle/>
                    <a:p>
                      <a:pPr algn="ctr"/>
                      <a:r>
                        <a:rPr lang="en-US" sz="1400" i="1" dirty="0">
                          <a:solidFill>
                            <a:schemeClr val="tx2"/>
                          </a:solidFill>
                        </a:rPr>
                        <a:t>0</a:t>
                      </a:r>
                    </a:p>
                  </a:txBody>
                  <a:tcPr/>
                </a:tc>
                <a:tc>
                  <a:txBody>
                    <a:bodyPr/>
                    <a:lstStyle/>
                    <a:p>
                      <a:pPr algn="ctr"/>
                      <a:r>
                        <a:rPr lang="en-US" sz="1400" i="1" dirty="0">
                          <a:solidFill>
                            <a:schemeClr val="tx2"/>
                          </a:solidFill>
                        </a:rPr>
                        <a:t>2.5</a:t>
                      </a:r>
                    </a:p>
                  </a:txBody>
                  <a:tcPr/>
                </a:tc>
                <a:extLst>
                  <a:ext uri="{0D108BD9-81ED-4DB2-BD59-A6C34878D82A}">
                    <a16:rowId xmlns:a16="http://schemas.microsoft.com/office/drawing/2014/main" val="498598289"/>
                  </a:ext>
                </a:extLst>
              </a:tr>
              <a:tr h="370840">
                <a:tc>
                  <a:txBody>
                    <a:bodyPr/>
                    <a:lstStyle/>
                    <a:p>
                      <a:r>
                        <a:rPr lang="en-US" sz="1200" dirty="0">
                          <a:latin typeface="Arial (Body)"/>
                        </a:rPr>
                        <a:t>Lagged inflation</a:t>
                      </a:r>
                    </a:p>
                  </a:txBody>
                  <a:tcPr/>
                </a:tc>
                <a:tc>
                  <a:txBody>
                    <a:bodyPr/>
                    <a:lstStyle/>
                    <a:p>
                      <a:pPr algn="ctr"/>
                      <a:r>
                        <a:rPr lang="en-US" sz="1200" b="1" dirty="0">
                          <a:latin typeface="Arial (Body)"/>
                        </a:rPr>
                        <a:t>0.54**</a:t>
                      </a:r>
                    </a:p>
                    <a:p>
                      <a:pPr algn="ctr"/>
                      <a:r>
                        <a:rPr lang="en-US" sz="1200" b="0" dirty="0">
                          <a:solidFill>
                            <a:schemeClr val="tx2"/>
                          </a:solidFill>
                          <a:latin typeface="Arial (Body)"/>
                        </a:rPr>
                        <a:t>0.06</a:t>
                      </a:r>
                    </a:p>
                  </a:txBody>
                  <a:tcPr/>
                </a:tc>
                <a:tc>
                  <a:txBody>
                    <a:bodyPr/>
                    <a:lstStyle/>
                    <a:p>
                      <a:pPr algn="ctr"/>
                      <a:r>
                        <a:rPr lang="en-US" sz="1200" b="1" dirty="0">
                          <a:latin typeface="Arial (Body)"/>
                        </a:rPr>
                        <a:t>0.53**</a:t>
                      </a:r>
                    </a:p>
                    <a:p>
                      <a:pPr marL="0" algn="ctr" defTabSz="914400" rtl="0" eaLnBrk="1" latinLnBrk="0" hangingPunct="1"/>
                      <a:r>
                        <a:rPr lang="en-US" sz="1200" b="0" kern="1200" dirty="0">
                          <a:solidFill>
                            <a:schemeClr val="tx2"/>
                          </a:solidFill>
                          <a:latin typeface="Arial (Body)"/>
                          <a:ea typeface="+mn-ea"/>
                          <a:cs typeface="+mn-cs"/>
                        </a:rPr>
                        <a:t>0.08</a:t>
                      </a:r>
                    </a:p>
                  </a:txBody>
                  <a:tcPr/>
                </a:tc>
                <a:tc>
                  <a:txBody>
                    <a:bodyPr/>
                    <a:lstStyle/>
                    <a:p>
                      <a:pPr algn="ctr"/>
                      <a:r>
                        <a:rPr lang="en-US" sz="1200" b="1" dirty="0">
                          <a:latin typeface="Arial (Body)"/>
                        </a:rPr>
                        <a:t>0.53**</a:t>
                      </a:r>
                    </a:p>
                    <a:p>
                      <a:pPr marL="0" algn="ctr" defTabSz="914400" rtl="0" eaLnBrk="1" latinLnBrk="0" hangingPunct="1"/>
                      <a:r>
                        <a:rPr lang="en-US" sz="1200" b="0" kern="1200" dirty="0">
                          <a:solidFill>
                            <a:schemeClr val="tx2"/>
                          </a:solidFill>
                          <a:latin typeface="Arial (Body)"/>
                          <a:ea typeface="+mn-ea"/>
                          <a:cs typeface="+mn-cs"/>
                        </a:rPr>
                        <a:t>0.09</a:t>
                      </a:r>
                    </a:p>
                  </a:txBody>
                  <a:tcPr/>
                </a:tc>
                <a:extLst>
                  <a:ext uri="{0D108BD9-81ED-4DB2-BD59-A6C34878D82A}">
                    <a16:rowId xmlns:a16="http://schemas.microsoft.com/office/drawing/2014/main" val="1964470937"/>
                  </a:ext>
                </a:extLst>
              </a:tr>
              <a:tr h="370840">
                <a:tc>
                  <a:txBody>
                    <a:bodyPr/>
                    <a:lstStyle/>
                    <a:p>
                      <a:r>
                        <a:rPr lang="en-US" sz="1200" dirty="0">
                          <a:latin typeface="Arial (Body)"/>
                        </a:rPr>
                        <a:t>Unemployment gap</a:t>
                      </a:r>
                    </a:p>
                  </a:txBody>
                  <a:tcPr/>
                </a:tc>
                <a:tc>
                  <a:txBody>
                    <a:bodyPr/>
                    <a:lstStyle/>
                    <a:p>
                      <a:pPr algn="ctr"/>
                      <a:r>
                        <a:rPr lang="en-US" sz="1200" b="1" dirty="0">
                          <a:latin typeface="Arial (Body)"/>
                        </a:rPr>
                        <a:t>-0.40**</a:t>
                      </a:r>
                    </a:p>
                    <a:p>
                      <a:pPr marL="0" algn="ctr" defTabSz="914400" rtl="0" eaLnBrk="1" latinLnBrk="0" hangingPunct="1"/>
                      <a:r>
                        <a:rPr lang="en-US" sz="1200" b="0" kern="1200" dirty="0">
                          <a:solidFill>
                            <a:schemeClr val="tx2"/>
                          </a:solidFill>
                          <a:latin typeface="Arial (Body)"/>
                          <a:ea typeface="+mn-ea"/>
                          <a:cs typeface="+mn-cs"/>
                        </a:rPr>
                        <a:t>0.04</a:t>
                      </a:r>
                    </a:p>
                  </a:txBody>
                  <a:tcPr/>
                </a:tc>
                <a:tc>
                  <a:txBody>
                    <a:bodyPr/>
                    <a:lstStyle/>
                    <a:p>
                      <a:pPr algn="ctr"/>
                      <a:r>
                        <a:rPr lang="en-US" sz="1200" b="1" dirty="0">
                          <a:latin typeface="Arial (Body)"/>
                        </a:rPr>
                        <a:t>-0.21**</a:t>
                      </a:r>
                    </a:p>
                    <a:p>
                      <a:pPr marL="0" algn="ctr" defTabSz="914400" rtl="0" eaLnBrk="1" latinLnBrk="0" hangingPunct="1"/>
                      <a:r>
                        <a:rPr lang="en-US" sz="1200" b="0" kern="1200" dirty="0">
                          <a:solidFill>
                            <a:schemeClr val="tx2"/>
                          </a:solidFill>
                          <a:latin typeface="Arial (Body)"/>
                          <a:ea typeface="+mn-ea"/>
                          <a:cs typeface="+mn-cs"/>
                        </a:rPr>
                        <a:t>0.04</a:t>
                      </a:r>
                    </a:p>
                  </a:txBody>
                  <a:tcPr/>
                </a:tc>
                <a:tc>
                  <a:txBody>
                    <a:bodyPr/>
                    <a:lstStyle/>
                    <a:p>
                      <a:pPr algn="ctr"/>
                      <a:r>
                        <a:rPr lang="en-US" sz="1200" b="1" dirty="0">
                          <a:latin typeface="Arial (Body)"/>
                        </a:rPr>
                        <a:t>-0.08</a:t>
                      </a:r>
                    </a:p>
                    <a:p>
                      <a:pPr marL="0" algn="ctr" defTabSz="914400" rtl="0" eaLnBrk="1" latinLnBrk="0" hangingPunct="1"/>
                      <a:r>
                        <a:rPr lang="en-US" sz="1200" b="0" kern="1200" dirty="0">
                          <a:solidFill>
                            <a:schemeClr val="tx2"/>
                          </a:solidFill>
                          <a:latin typeface="Arial (Body)"/>
                          <a:ea typeface="+mn-ea"/>
                          <a:cs typeface="+mn-cs"/>
                        </a:rPr>
                        <a:t>0.04</a:t>
                      </a:r>
                    </a:p>
                  </a:txBody>
                  <a:tcPr/>
                </a:tc>
                <a:extLst>
                  <a:ext uri="{0D108BD9-81ED-4DB2-BD59-A6C34878D82A}">
                    <a16:rowId xmlns:a16="http://schemas.microsoft.com/office/drawing/2014/main" val="3398019212"/>
                  </a:ext>
                </a:extLst>
              </a:tr>
              <a:tr h="370840">
                <a:tc>
                  <a:txBody>
                    <a:bodyPr/>
                    <a:lstStyle/>
                    <a:p>
                      <a:r>
                        <a:rPr lang="en-US" sz="1200" dirty="0">
                          <a:latin typeface="Arial (Body)"/>
                        </a:rPr>
                        <a:t>Constant</a:t>
                      </a:r>
                    </a:p>
                  </a:txBody>
                  <a:tcPr/>
                </a:tc>
                <a:tc>
                  <a:txBody>
                    <a:bodyPr/>
                    <a:lstStyle/>
                    <a:p>
                      <a:pPr algn="ctr"/>
                      <a:r>
                        <a:rPr lang="en-US" sz="1200" b="1" dirty="0">
                          <a:latin typeface="Arial (Body)"/>
                        </a:rPr>
                        <a:t>0.93**</a:t>
                      </a:r>
                    </a:p>
                    <a:p>
                      <a:pPr marL="0" algn="ctr" defTabSz="914400" rtl="0" eaLnBrk="1" latinLnBrk="0" hangingPunct="1"/>
                      <a:r>
                        <a:rPr lang="en-US" sz="1200" b="0" kern="1200" dirty="0">
                          <a:solidFill>
                            <a:schemeClr val="tx2"/>
                          </a:solidFill>
                          <a:latin typeface="Arial (Body)"/>
                          <a:ea typeface="+mn-ea"/>
                          <a:cs typeface="+mn-cs"/>
                        </a:rPr>
                        <a:t>0.16</a:t>
                      </a:r>
                    </a:p>
                  </a:txBody>
                  <a:tcPr/>
                </a:tc>
                <a:tc>
                  <a:txBody>
                    <a:bodyPr/>
                    <a:lstStyle/>
                    <a:p>
                      <a:pPr algn="ctr"/>
                      <a:r>
                        <a:rPr lang="en-US" sz="1200" b="1" dirty="0">
                          <a:latin typeface="Arial (Body)"/>
                        </a:rPr>
                        <a:t>1.33**</a:t>
                      </a:r>
                    </a:p>
                    <a:p>
                      <a:pPr marL="0" algn="ctr" defTabSz="914400" rtl="0" eaLnBrk="1" latinLnBrk="0" hangingPunct="1"/>
                      <a:r>
                        <a:rPr lang="en-US" sz="1200" b="0" kern="1200" dirty="0">
                          <a:solidFill>
                            <a:schemeClr val="tx2"/>
                          </a:solidFill>
                          <a:latin typeface="Arial (Body)"/>
                          <a:ea typeface="+mn-ea"/>
                          <a:cs typeface="+mn-cs"/>
                        </a:rPr>
                        <a:t>0.24</a:t>
                      </a:r>
                    </a:p>
                  </a:txBody>
                  <a:tcPr/>
                </a:tc>
                <a:tc>
                  <a:txBody>
                    <a:bodyPr/>
                    <a:lstStyle/>
                    <a:p>
                      <a:pPr algn="ctr"/>
                      <a:r>
                        <a:rPr lang="en-US" sz="1200" b="1" dirty="0">
                          <a:latin typeface="Arial (Body)"/>
                        </a:rPr>
                        <a:t>1.17**</a:t>
                      </a:r>
                    </a:p>
                    <a:p>
                      <a:pPr marL="0" algn="ctr" defTabSz="914400" rtl="0" eaLnBrk="1" latinLnBrk="0" hangingPunct="1"/>
                      <a:r>
                        <a:rPr lang="en-US" sz="1200" b="0" kern="1200" dirty="0">
                          <a:solidFill>
                            <a:schemeClr val="tx2"/>
                          </a:solidFill>
                          <a:latin typeface="Arial (Body)"/>
                          <a:ea typeface="+mn-ea"/>
                          <a:cs typeface="+mn-cs"/>
                        </a:rPr>
                        <a:t>0.23</a:t>
                      </a:r>
                    </a:p>
                  </a:txBody>
                  <a:tcPr/>
                </a:tc>
                <a:extLst>
                  <a:ext uri="{0D108BD9-81ED-4DB2-BD59-A6C34878D82A}">
                    <a16:rowId xmlns:a16="http://schemas.microsoft.com/office/drawing/2014/main" val="30691280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Arial (Body)"/>
                          <a:ea typeface="+mn-ea"/>
                          <a:cs typeface="+mn-cs"/>
                        </a:rPr>
                        <a:t>R</a:t>
                      </a:r>
                      <a:r>
                        <a:rPr lang="en-US" sz="1200" b="0" i="0" kern="1200" baseline="30000" dirty="0">
                          <a:solidFill>
                            <a:schemeClr val="dk1"/>
                          </a:solidFill>
                          <a:effectLst/>
                          <a:latin typeface="Arial (Body)"/>
                          <a:ea typeface="+mn-ea"/>
                          <a:cs typeface="+mn-cs"/>
                        </a:rPr>
                        <a:t>2</a:t>
                      </a:r>
                      <a:endParaRPr lang="en-US" sz="1200" b="0" dirty="0">
                        <a:solidFill>
                          <a:schemeClr val="accent1"/>
                        </a:solidFill>
                        <a:latin typeface="Arial (Body)"/>
                      </a:endParaRPr>
                    </a:p>
                  </a:txBody>
                  <a:tcPr/>
                </a:tc>
                <a:tc>
                  <a:txBody>
                    <a:bodyPr/>
                    <a:lstStyle/>
                    <a:p>
                      <a:pPr algn="ctr"/>
                      <a:r>
                        <a:rPr lang="en-US" sz="1200" b="1" dirty="0">
                          <a:latin typeface="Arial (Body)"/>
                        </a:rPr>
                        <a:t>0.64</a:t>
                      </a:r>
                    </a:p>
                  </a:txBody>
                  <a:tcPr/>
                </a:tc>
                <a:tc>
                  <a:txBody>
                    <a:bodyPr/>
                    <a:lstStyle/>
                    <a:p>
                      <a:pPr algn="ctr"/>
                      <a:r>
                        <a:rPr lang="en-US" sz="1200" b="1" dirty="0">
                          <a:latin typeface="Arial (Body)"/>
                        </a:rPr>
                        <a:t>0.43</a:t>
                      </a:r>
                    </a:p>
                  </a:txBody>
                  <a:tcPr/>
                </a:tc>
                <a:tc>
                  <a:txBody>
                    <a:bodyPr/>
                    <a:lstStyle/>
                    <a:p>
                      <a:pPr algn="ctr"/>
                      <a:r>
                        <a:rPr lang="en-US" sz="1200" b="1" dirty="0">
                          <a:latin typeface="Arial (Body)"/>
                        </a:rPr>
                        <a:t>0.31</a:t>
                      </a:r>
                    </a:p>
                  </a:txBody>
                  <a:tcPr/>
                </a:tc>
                <a:extLst>
                  <a:ext uri="{0D108BD9-81ED-4DB2-BD59-A6C34878D82A}">
                    <a16:rowId xmlns:a16="http://schemas.microsoft.com/office/drawing/2014/main" val="1863375387"/>
                  </a:ext>
                </a:extLst>
              </a:tr>
              <a:tr h="370840">
                <a:tc>
                  <a:txBody>
                    <a:bodyPr/>
                    <a:lstStyle/>
                    <a:p>
                      <a:r>
                        <a:rPr lang="en-US" sz="1200" dirty="0">
                          <a:latin typeface="Arial (Body)"/>
                        </a:rPr>
                        <a:t>Observations</a:t>
                      </a:r>
                    </a:p>
                  </a:txBody>
                  <a:tcPr/>
                </a:tc>
                <a:tc>
                  <a:txBody>
                    <a:bodyPr/>
                    <a:lstStyle/>
                    <a:p>
                      <a:pPr algn="ctr"/>
                      <a:r>
                        <a:rPr lang="en-US" sz="1200" b="1" dirty="0">
                          <a:latin typeface="Arial (Body)"/>
                        </a:rPr>
                        <a:t>99</a:t>
                      </a:r>
                    </a:p>
                  </a:txBody>
                  <a:tcPr/>
                </a:tc>
                <a:tc>
                  <a:txBody>
                    <a:bodyPr/>
                    <a:lstStyle/>
                    <a:p>
                      <a:pPr algn="ctr"/>
                      <a:r>
                        <a:rPr lang="en-US" sz="1200" b="1" dirty="0">
                          <a:latin typeface="Arial (Body)"/>
                        </a:rPr>
                        <a:t>99</a:t>
                      </a:r>
                    </a:p>
                  </a:txBody>
                  <a:tcPr/>
                </a:tc>
                <a:tc>
                  <a:txBody>
                    <a:bodyPr/>
                    <a:lstStyle/>
                    <a:p>
                      <a:pPr algn="ctr"/>
                      <a:r>
                        <a:rPr lang="en-US" sz="1200" b="1" dirty="0">
                          <a:latin typeface="Arial (Body)"/>
                        </a:rPr>
                        <a:t>99</a:t>
                      </a:r>
                    </a:p>
                  </a:txBody>
                  <a:tcPr/>
                </a:tc>
                <a:extLst>
                  <a:ext uri="{0D108BD9-81ED-4DB2-BD59-A6C34878D82A}">
                    <a16:rowId xmlns:a16="http://schemas.microsoft.com/office/drawing/2014/main" val="3865456017"/>
                  </a:ext>
                </a:extLst>
              </a:tr>
            </a:tbl>
          </a:graphicData>
        </a:graphic>
      </p:graphicFrame>
      <p:sp>
        <p:nvSpPr>
          <p:cNvPr id="11" name="Content Placeholder 2">
            <a:extLst>
              <a:ext uri="{FF2B5EF4-FFF2-40B4-BE49-F238E27FC236}">
                <a16:creationId xmlns:a16="http://schemas.microsoft.com/office/drawing/2014/main" id="{FD572E78-1F87-4238-A264-74353E89F55E}"/>
              </a:ext>
            </a:extLst>
          </p:cNvPr>
          <p:cNvSpPr txBox="1">
            <a:spLocks/>
          </p:cNvSpPr>
          <p:nvPr/>
        </p:nvSpPr>
        <p:spPr>
          <a:xfrm>
            <a:off x="3415364" y="1693337"/>
            <a:ext cx="3375989"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2"/>
                </a:solidFill>
              </a:rPr>
              <a:t>                  Linear model</a:t>
            </a:r>
          </a:p>
        </p:txBody>
      </p:sp>
      <p:sp>
        <p:nvSpPr>
          <p:cNvPr id="12" name="Content Placeholder 2">
            <a:extLst>
              <a:ext uri="{FF2B5EF4-FFF2-40B4-BE49-F238E27FC236}">
                <a16:creationId xmlns:a16="http://schemas.microsoft.com/office/drawing/2014/main" id="{AF284A3C-EB73-4996-B663-D51EEC277E9D}"/>
              </a:ext>
            </a:extLst>
          </p:cNvPr>
          <p:cNvSpPr txBox="1">
            <a:spLocks/>
          </p:cNvSpPr>
          <p:nvPr/>
        </p:nvSpPr>
        <p:spPr>
          <a:xfrm>
            <a:off x="6096000" y="1693337"/>
            <a:ext cx="3386253"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2"/>
                </a:solidFill>
              </a:rPr>
              <a:t>                                         Nonlinear model</a:t>
            </a:r>
          </a:p>
        </p:txBody>
      </p:sp>
      <p:sp>
        <p:nvSpPr>
          <p:cNvPr id="13" name="Content Placeholder 2">
            <a:extLst>
              <a:ext uri="{FF2B5EF4-FFF2-40B4-BE49-F238E27FC236}">
                <a16:creationId xmlns:a16="http://schemas.microsoft.com/office/drawing/2014/main" id="{BB0DC0B5-D47C-45FF-B292-4C949412AD1E}"/>
              </a:ext>
            </a:extLst>
          </p:cNvPr>
          <p:cNvSpPr txBox="1">
            <a:spLocks/>
          </p:cNvSpPr>
          <p:nvPr/>
        </p:nvSpPr>
        <p:spPr>
          <a:xfrm>
            <a:off x="3415364" y="2023546"/>
            <a:ext cx="3375989"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i="1" dirty="0">
                <a:solidFill>
                  <a:schemeClr val="tx2"/>
                </a:solidFill>
              </a:rPr>
              <a:t>Mean of unemployment gap</a:t>
            </a:r>
          </a:p>
        </p:txBody>
      </p:sp>
    </p:spTree>
    <p:extLst>
      <p:ext uri="{BB962C8B-B14F-4D97-AF65-F5344CB8AC3E}">
        <p14:creationId xmlns:p14="http://schemas.microsoft.com/office/powerpoint/2010/main" val="403043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56D1-5CC4-C955-A62F-0A9E639703AC}"/>
              </a:ext>
            </a:extLst>
          </p:cNvPr>
          <p:cNvSpPr>
            <a:spLocks noGrp="1"/>
          </p:cNvSpPr>
          <p:nvPr>
            <p:ph type="title"/>
          </p:nvPr>
        </p:nvSpPr>
        <p:spPr>
          <a:xfrm>
            <a:off x="681196" y="665389"/>
            <a:ext cx="10829608" cy="439286"/>
          </a:xfrm>
        </p:spPr>
        <p:txBody>
          <a:bodyPr/>
          <a:lstStyle/>
          <a:p>
            <a:r>
              <a:rPr lang="en-US" sz="2800" dirty="0"/>
              <a:t>Overestimation of R*</a:t>
            </a:r>
          </a:p>
        </p:txBody>
      </p:sp>
      <p:sp>
        <p:nvSpPr>
          <p:cNvPr id="4" name="Slide Number Placeholder 3">
            <a:extLst>
              <a:ext uri="{FF2B5EF4-FFF2-40B4-BE49-F238E27FC236}">
                <a16:creationId xmlns:a16="http://schemas.microsoft.com/office/drawing/2014/main" id="{E5C82B4F-A3FF-0D67-59A6-45E16501D9F7}"/>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18</a:t>
            </a:fld>
            <a:endParaRPr lang="en-US" sz="1200" dirty="0"/>
          </a:p>
        </p:txBody>
      </p:sp>
      <p:pic>
        <p:nvPicPr>
          <p:cNvPr id="6" name="Picture 5">
            <a:extLst>
              <a:ext uri="{FF2B5EF4-FFF2-40B4-BE49-F238E27FC236}">
                <a16:creationId xmlns:a16="http://schemas.microsoft.com/office/drawing/2014/main" id="{34F4A191-E123-49FA-9623-131A32B3DA03}"/>
              </a:ext>
            </a:extLst>
          </p:cNvPr>
          <p:cNvPicPr>
            <a:picLocks noChangeAspect="1"/>
          </p:cNvPicPr>
          <p:nvPr/>
        </p:nvPicPr>
        <p:blipFill rotWithShape="1">
          <a:blip r:embed="rId2"/>
          <a:srcRect t="2612" b="44356"/>
          <a:stretch/>
        </p:blipFill>
        <p:spPr>
          <a:xfrm>
            <a:off x="721804" y="1524168"/>
            <a:ext cx="6569011" cy="3137412"/>
          </a:xfrm>
          <a:prstGeom prst="rect">
            <a:avLst/>
          </a:prstGeom>
        </p:spPr>
      </p:pic>
      <p:sp>
        <p:nvSpPr>
          <p:cNvPr id="7" name="Content Placeholder 2">
            <a:extLst>
              <a:ext uri="{FF2B5EF4-FFF2-40B4-BE49-F238E27FC236}">
                <a16:creationId xmlns:a16="http://schemas.microsoft.com/office/drawing/2014/main" id="{AE5EBE3B-656F-4791-A516-A29A86ED8AC4}"/>
              </a:ext>
            </a:extLst>
          </p:cNvPr>
          <p:cNvSpPr>
            <a:spLocks noGrp="1"/>
          </p:cNvSpPr>
          <p:nvPr>
            <p:ph idx="1"/>
          </p:nvPr>
        </p:nvSpPr>
        <p:spPr>
          <a:xfrm>
            <a:off x="721805" y="1318341"/>
            <a:ext cx="2876867" cy="240926"/>
          </a:xfrm>
        </p:spPr>
        <p:txBody>
          <a:bodyPr/>
          <a:lstStyle/>
          <a:p>
            <a:pPr marL="0" indent="0">
              <a:buNone/>
            </a:pPr>
            <a:r>
              <a:rPr lang="en-US" sz="1200" dirty="0">
                <a:solidFill>
                  <a:schemeClr val="bg2">
                    <a:lumMod val="50000"/>
                  </a:schemeClr>
                </a:solidFill>
              </a:rPr>
              <a:t>percent</a:t>
            </a:r>
          </a:p>
        </p:txBody>
      </p:sp>
      <p:sp>
        <p:nvSpPr>
          <p:cNvPr id="8" name="Content Placeholder 2">
            <a:extLst>
              <a:ext uri="{FF2B5EF4-FFF2-40B4-BE49-F238E27FC236}">
                <a16:creationId xmlns:a16="http://schemas.microsoft.com/office/drawing/2014/main" id="{D236F639-CCFB-4E60-A366-4CA7D1440414}"/>
              </a:ext>
            </a:extLst>
          </p:cNvPr>
          <p:cNvSpPr txBox="1">
            <a:spLocks/>
          </p:cNvSpPr>
          <p:nvPr/>
        </p:nvSpPr>
        <p:spPr>
          <a:xfrm>
            <a:off x="721805" y="4702048"/>
            <a:ext cx="10789000" cy="979423"/>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Font typeface="Arial" panose="020B0604020202020204" pitchFamily="34" charset="0"/>
              <a:buNone/>
            </a:pPr>
            <a:r>
              <a:rPr lang="en-US" sz="900" dirty="0">
                <a:solidFill>
                  <a:schemeClr val="tx2"/>
                </a:solidFill>
              </a:rPr>
              <a:t>Note: The long-run survey estimates are the difference between 10-year forecasts of Treasury bill rates and PCE inflation after removing the influence of the current bill rate and the 1-year ahead inflation forecast, taken from the Survey of Professional Forecasters. Thus, the figure displays the implied 9-year real bill rate one year forward. Prior to 2007, forecasts of CPI inflation are used, adjusted for the average difference between forecasts of CPI and PCE inflation in later years. Before 2012, the Federal Reserve estimates are taken from the furthest future value of the baseline optimal control real federal funds rate in the January Bluebook of each year. When only a nominal funds rate is available, the real rate is estimated by subtracting 2 percent. Since 2012, the estimates are the median long-run projection of the federal funds rate minus the 2 percent inflation target taken from the quarterly Summary of Economic Projections of FOMC participants. In 2009, the optimal control solution did not extend to a period of full economic recovery and thus it is not possible to calculate a long-run natural rate.</a:t>
            </a:r>
          </a:p>
          <a:p>
            <a:pPr marL="0" indent="0">
              <a:lnSpc>
                <a:spcPct val="100000"/>
              </a:lnSpc>
              <a:spcBef>
                <a:spcPts val="200"/>
              </a:spcBef>
              <a:buFont typeface="Arial" panose="020B0604020202020204" pitchFamily="34" charset="0"/>
              <a:buNone/>
            </a:pPr>
            <a:r>
              <a:rPr lang="en-US" sz="900" i="1" dirty="0">
                <a:solidFill>
                  <a:schemeClr val="tx2"/>
                </a:solidFill>
              </a:rPr>
              <a:t>Sources: </a:t>
            </a:r>
            <a:r>
              <a:rPr lang="en-US" sz="900" dirty="0">
                <a:solidFill>
                  <a:schemeClr val="tx2"/>
                </a:solidFill>
              </a:rPr>
              <a:t>Survey data come from the Federal Reserve Bank of Philadelphia Survey of Professional Forecasters. Federal Reserve natural rates are taken from </a:t>
            </a:r>
            <a:r>
              <a:rPr lang="en-US" sz="900" dirty="0">
                <a:solidFill>
                  <a:schemeClr val="tx2"/>
                </a:solidFill>
                <a:hlinkClick r:id="rId3">
                  <a:extLst>
                    <a:ext uri="{A12FA001-AC4F-418D-AE19-62706E023703}">
                      <ahyp:hlinkClr xmlns:ahyp="http://schemas.microsoft.com/office/drawing/2018/hyperlinkcolor" val="tx"/>
                    </a:ext>
                  </a:extLst>
                </a:hlinkClick>
              </a:rPr>
              <a:t>www.federalreserve.gov </a:t>
            </a:r>
            <a:r>
              <a:rPr lang="en-US" sz="900" dirty="0">
                <a:solidFill>
                  <a:schemeClr val="tx2"/>
                </a:solidFill>
              </a:rPr>
              <a:t>and </a:t>
            </a:r>
            <a:r>
              <a:rPr lang="en-US" sz="900" dirty="0">
                <a:solidFill>
                  <a:schemeClr val="tx2"/>
                </a:solidFill>
                <a:hlinkClick r:id="rId3">
                  <a:extLst>
                    <a:ext uri="{A12FA001-AC4F-418D-AE19-62706E023703}">
                      <ahyp:hlinkClr xmlns:ahyp="http://schemas.microsoft.com/office/drawing/2018/hyperlinkcolor" val="tx"/>
                    </a:ext>
                  </a:extLst>
                </a:hlinkClick>
              </a:rPr>
              <a:t>https://fred.stlouisfed.org</a:t>
            </a:r>
            <a:r>
              <a:rPr lang="en-US" sz="900" dirty="0">
                <a:solidFill>
                  <a:schemeClr val="tx2"/>
                </a:solidFill>
              </a:rPr>
              <a:t>.</a:t>
            </a:r>
          </a:p>
        </p:txBody>
      </p:sp>
      <p:sp>
        <p:nvSpPr>
          <p:cNvPr id="9" name="Content Placeholder 2">
            <a:extLst>
              <a:ext uri="{FF2B5EF4-FFF2-40B4-BE49-F238E27FC236}">
                <a16:creationId xmlns:a16="http://schemas.microsoft.com/office/drawing/2014/main" id="{D9041B10-EA4F-40E9-B3CD-7A244D4BA03E}"/>
              </a:ext>
            </a:extLst>
          </p:cNvPr>
          <p:cNvSpPr txBox="1">
            <a:spLocks/>
          </p:cNvSpPr>
          <p:nvPr/>
        </p:nvSpPr>
        <p:spPr>
          <a:xfrm>
            <a:off x="2367066" y="2116796"/>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rgbClr val="882925"/>
                </a:solidFill>
              </a:rPr>
              <a:t>Federal Reserve</a:t>
            </a:r>
          </a:p>
        </p:txBody>
      </p:sp>
      <p:sp>
        <p:nvSpPr>
          <p:cNvPr id="11" name="Rectangle 10">
            <a:extLst>
              <a:ext uri="{FF2B5EF4-FFF2-40B4-BE49-F238E27FC236}">
                <a16:creationId xmlns:a16="http://schemas.microsoft.com/office/drawing/2014/main" id="{2A064B87-D552-4789-AA63-697936814D94}"/>
              </a:ext>
            </a:extLst>
          </p:cNvPr>
          <p:cNvSpPr/>
          <p:nvPr/>
        </p:nvSpPr>
        <p:spPr>
          <a:xfrm>
            <a:off x="2189448" y="3449311"/>
            <a:ext cx="1406144" cy="240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91FFB57-BD51-408B-B7BD-3B0F2D0AF5D2}"/>
              </a:ext>
            </a:extLst>
          </p:cNvPr>
          <p:cNvSpPr txBox="1">
            <a:spLocks/>
          </p:cNvSpPr>
          <p:nvPr/>
        </p:nvSpPr>
        <p:spPr>
          <a:xfrm>
            <a:off x="2291271" y="3456414"/>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chemeClr val="accent2"/>
                </a:solidFill>
              </a:rPr>
              <a:t>Long-run survey</a:t>
            </a:r>
          </a:p>
        </p:txBody>
      </p:sp>
      <p:sp>
        <p:nvSpPr>
          <p:cNvPr id="3" name="TextBox 2">
            <a:extLst>
              <a:ext uri="{FF2B5EF4-FFF2-40B4-BE49-F238E27FC236}">
                <a16:creationId xmlns:a16="http://schemas.microsoft.com/office/drawing/2014/main" id="{ADC85BEA-0107-4E5C-B682-9237799B9A04}"/>
              </a:ext>
            </a:extLst>
          </p:cNvPr>
          <p:cNvSpPr txBox="1"/>
          <p:nvPr/>
        </p:nvSpPr>
        <p:spPr>
          <a:xfrm>
            <a:off x="7290816" y="1318341"/>
            <a:ext cx="4047744" cy="2308324"/>
          </a:xfrm>
          <a:prstGeom prst="rect">
            <a:avLst/>
          </a:prstGeom>
          <a:noFill/>
        </p:spPr>
        <p:txBody>
          <a:bodyPr wrap="square" rtlCol="0">
            <a:spAutoFit/>
          </a:bodyPr>
          <a:lstStyle/>
          <a:p>
            <a:pPr marL="285750" indent="-285750">
              <a:buFont typeface="Arial" panose="020B0604020202020204" pitchFamily="34" charset="0"/>
              <a:buChar char="•"/>
            </a:pPr>
            <a:r>
              <a:rPr lang="en-US" dirty="0"/>
              <a:t>Federal Reserve is long-run real funds rate from Bluebooks (pre-2012) and Summary of Economic Projections (since 2012).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Long-run survey is 9-year real T-bill rate 1 year forward from Survey of Professional Forecasters.</a:t>
            </a:r>
          </a:p>
        </p:txBody>
      </p:sp>
    </p:spTree>
    <p:extLst>
      <p:ext uri="{BB962C8B-B14F-4D97-AF65-F5344CB8AC3E}">
        <p14:creationId xmlns:p14="http://schemas.microsoft.com/office/powerpoint/2010/main" val="1430162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56D1-5CC4-C955-A62F-0A9E639703AC}"/>
              </a:ext>
            </a:extLst>
          </p:cNvPr>
          <p:cNvSpPr>
            <a:spLocks noGrp="1"/>
          </p:cNvSpPr>
          <p:nvPr>
            <p:ph type="title"/>
          </p:nvPr>
        </p:nvSpPr>
        <p:spPr/>
        <p:txBody>
          <a:bodyPr/>
          <a:lstStyle/>
          <a:p>
            <a:r>
              <a:rPr lang="en-US" sz="2800" dirty="0"/>
              <a:t>Monetary Policy Constrained by Zero Lower Bound</a:t>
            </a:r>
          </a:p>
        </p:txBody>
      </p:sp>
      <p:sp>
        <p:nvSpPr>
          <p:cNvPr id="4" name="Slide Number Placeholder 3">
            <a:extLst>
              <a:ext uri="{FF2B5EF4-FFF2-40B4-BE49-F238E27FC236}">
                <a16:creationId xmlns:a16="http://schemas.microsoft.com/office/drawing/2014/main" id="{E5C82B4F-A3FF-0D67-59A6-45E16501D9F7}"/>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19</a:t>
            </a:fld>
            <a:endParaRPr lang="en-US" sz="1200" dirty="0"/>
          </a:p>
        </p:txBody>
      </p:sp>
      <p:pic>
        <p:nvPicPr>
          <p:cNvPr id="6" name="Picture 5">
            <a:extLst>
              <a:ext uri="{FF2B5EF4-FFF2-40B4-BE49-F238E27FC236}">
                <a16:creationId xmlns:a16="http://schemas.microsoft.com/office/drawing/2014/main" id="{797651C6-D1F1-485D-B71E-40F374097A64}"/>
              </a:ext>
            </a:extLst>
          </p:cNvPr>
          <p:cNvPicPr>
            <a:picLocks noChangeAspect="1"/>
          </p:cNvPicPr>
          <p:nvPr/>
        </p:nvPicPr>
        <p:blipFill rotWithShape="1">
          <a:blip r:embed="rId2"/>
          <a:srcRect t="3456" b="32042"/>
          <a:stretch/>
        </p:blipFill>
        <p:spPr>
          <a:xfrm>
            <a:off x="721804" y="1637791"/>
            <a:ext cx="6938835" cy="3649741"/>
          </a:xfrm>
          <a:prstGeom prst="rect">
            <a:avLst/>
          </a:prstGeom>
        </p:spPr>
      </p:pic>
      <p:sp>
        <p:nvSpPr>
          <p:cNvPr id="7" name="Content Placeholder 2">
            <a:extLst>
              <a:ext uri="{FF2B5EF4-FFF2-40B4-BE49-F238E27FC236}">
                <a16:creationId xmlns:a16="http://schemas.microsoft.com/office/drawing/2014/main" id="{3BC7C118-5B71-4990-866A-39FCED923261}"/>
              </a:ext>
            </a:extLst>
          </p:cNvPr>
          <p:cNvSpPr>
            <a:spLocks noGrp="1"/>
          </p:cNvSpPr>
          <p:nvPr>
            <p:ph idx="1"/>
          </p:nvPr>
        </p:nvSpPr>
        <p:spPr>
          <a:xfrm>
            <a:off x="721805" y="1353278"/>
            <a:ext cx="2876867" cy="240926"/>
          </a:xfrm>
        </p:spPr>
        <p:txBody>
          <a:bodyPr/>
          <a:lstStyle/>
          <a:p>
            <a:pPr marL="0" indent="0">
              <a:buNone/>
            </a:pPr>
            <a:r>
              <a:rPr lang="en-US" sz="1200" dirty="0">
                <a:solidFill>
                  <a:schemeClr val="bg2">
                    <a:lumMod val="50000"/>
                  </a:schemeClr>
                </a:solidFill>
              </a:rPr>
              <a:t>percent</a:t>
            </a:r>
          </a:p>
        </p:txBody>
      </p:sp>
      <p:sp>
        <p:nvSpPr>
          <p:cNvPr id="8" name="Content Placeholder 2">
            <a:extLst>
              <a:ext uri="{FF2B5EF4-FFF2-40B4-BE49-F238E27FC236}">
                <a16:creationId xmlns:a16="http://schemas.microsoft.com/office/drawing/2014/main" id="{0923CF42-C4A5-426F-A412-16108B01E6F5}"/>
              </a:ext>
            </a:extLst>
          </p:cNvPr>
          <p:cNvSpPr txBox="1">
            <a:spLocks/>
          </p:cNvSpPr>
          <p:nvPr/>
        </p:nvSpPr>
        <p:spPr>
          <a:xfrm>
            <a:off x="724408" y="5400340"/>
            <a:ext cx="10870184" cy="354283"/>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Font typeface="Arial" panose="020B0604020202020204" pitchFamily="34" charset="0"/>
              <a:buNone/>
            </a:pPr>
            <a:r>
              <a:rPr lang="en-US" sz="900" dirty="0">
                <a:solidFill>
                  <a:schemeClr val="tx2"/>
                </a:solidFill>
              </a:rPr>
              <a:t>Note: The figure shows the effective federal funds rate for the United States, the EONIA rate for the euro area, and the call money/interbank rate for Japan.</a:t>
            </a:r>
          </a:p>
          <a:p>
            <a:pPr marL="0" indent="0">
              <a:lnSpc>
                <a:spcPct val="100000"/>
              </a:lnSpc>
              <a:spcBef>
                <a:spcPts val="200"/>
              </a:spcBef>
              <a:buFont typeface="Arial" panose="020B0604020202020204" pitchFamily="34" charset="0"/>
              <a:buNone/>
            </a:pPr>
            <a:r>
              <a:rPr lang="en-US" sz="900" i="1" dirty="0">
                <a:solidFill>
                  <a:schemeClr val="tx2"/>
                </a:solidFill>
              </a:rPr>
              <a:t>Sources: </a:t>
            </a:r>
            <a:r>
              <a:rPr lang="en-US" sz="900" dirty="0">
                <a:solidFill>
                  <a:schemeClr val="tx2"/>
                </a:solidFill>
              </a:rPr>
              <a:t>Board of Governors of the Federal Reserve System, European Central Bank, and Organization for Economic Cooperation and Development (Main Economic Indicators database), accessed via </a:t>
            </a:r>
            <a:r>
              <a:rPr lang="en-US" sz="900" dirty="0" err="1">
                <a:solidFill>
                  <a:schemeClr val="tx2"/>
                </a:solidFill>
              </a:rPr>
              <a:t>Macrobond</a:t>
            </a:r>
            <a:r>
              <a:rPr lang="en-US" sz="900" dirty="0">
                <a:solidFill>
                  <a:schemeClr val="tx2"/>
                </a:solidFill>
              </a:rPr>
              <a:t>.</a:t>
            </a:r>
          </a:p>
        </p:txBody>
      </p:sp>
      <p:sp>
        <p:nvSpPr>
          <p:cNvPr id="9" name="Content Placeholder 2">
            <a:extLst>
              <a:ext uri="{FF2B5EF4-FFF2-40B4-BE49-F238E27FC236}">
                <a16:creationId xmlns:a16="http://schemas.microsoft.com/office/drawing/2014/main" id="{7F16EE9C-714B-41CF-AD8A-A9AD5FB5E83B}"/>
              </a:ext>
            </a:extLst>
          </p:cNvPr>
          <p:cNvSpPr txBox="1">
            <a:spLocks/>
          </p:cNvSpPr>
          <p:nvPr/>
        </p:nvSpPr>
        <p:spPr>
          <a:xfrm>
            <a:off x="1758886" y="2018293"/>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rgbClr val="882925"/>
                </a:solidFill>
              </a:rPr>
              <a:t>Euro area</a:t>
            </a:r>
          </a:p>
        </p:txBody>
      </p:sp>
      <p:sp>
        <p:nvSpPr>
          <p:cNvPr id="10" name="Content Placeholder 2">
            <a:extLst>
              <a:ext uri="{FF2B5EF4-FFF2-40B4-BE49-F238E27FC236}">
                <a16:creationId xmlns:a16="http://schemas.microsoft.com/office/drawing/2014/main" id="{5B54962C-BCE1-4FCB-86E0-0A2E25510FB0}"/>
              </a:ext>
            </a:extLst>
          </p:cNvPr>
          <p:cNvSpPr txBox="1">
            <a:spLocks/>
          </p:cNvSpPr>
          <p:nvPr/>
        </p:nvSpPr>
        <p:spPr>
          <a:xfrm>
            <a:off x="2996152" y="2123301"/>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chemeClr val="accent2"/>
                </a:solidFill>
              </a:rPr>
              <a:t>United States</a:t>
            </a:r>
          </a:p>
        </p:txBody>
      </p:sp>
      <p:sp>
        <p:nvSpPr>
          <p:cNvPr id="11" name="Content Placeholder 2">
            <a:extLst>
              <a:ext uri="{FF2B5EF4-FFF2-40B4-BE49-F238E27FC236}">
                <a16:creationId xmlns:a16="http://schemas.microsoft.com/office/drawing/2014/main" id="{95DAA4E3-C6C6-406F-8E6F-706C202F2182}"/>
              </a:ext>
            </a:extLst>
          </p:cNvPr>
          <p:cNvSpPr txBox="1">
            <a:spLocks/>
          </p:cNvSpPr>
          <p:nvPr/>
        </p:nvSpPr>
        <p:spPr>
          <a:xfrm>
            <a:off x="1354519" y="1594204"/>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rgbClr val="819868"/>
                </a:solidFill>
              </a:rPr>
              <a:t>Japan</a:t>
            </a:r>
          </a:p>
        </p:txBody>
      </p:sp>
    </p:spTree>
    <p:extLst>
      <p:ext uri="{BB962C8B-B14F-4D97-AF65-F5344CB8AC3E}">
        <p14:creationId xmlns:p14="http://schemas.microsoft.com/office/powerpoint/2010/main" val="35918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1194-6863-0F35-5BF7-1571C05BC925}"/>
              </a:ext>
            </a:extLst>
          </p:cNvPr>
          <p:cNvSpPr>
            <a:spLocks noGrp="1"/>
          </p:cNvSpPr>
          <p:nvPr>
            <p:ph type="title"/>
          </p:nvPr>
        </p:nvSpPr>
        <p:spPr/>
        <p:txBody>
          <a:bodyPr/>
          <a:lstStyle/>
          <a:p>
            <a:r>
              <a:rPr lang="en-US" sz="2800" dirty="0"/>
              <a:t>The Return of a Major Policy Error?</a:t>
            </a:r>
          </a:p>
        </p:txBody>
      </p:sp>
      <p:sp>
        <p:nvSpPr>
          <p:cNvPr id="3" name="Content Placeholder 2">
            <a:extLst>
              <a:ext uri="{FF2B5EF4-FFF2-40B4-BE49-F238E27FC236}">
                <a16:creationId xmlns:a16="http://schemas.microsoft.com/office/drawing/2014/main" id="{5235A69E-1617-AD6C-4995-06787257B4FB}"/>
              </a:ext>
            </a:extLst>
          </p:cNvPr>
          <p:cNvSpPr>
            <a:spLocks noGrp="1"/>
          </p:cNvSpPr>
          <p:nvPr>
            <p:ph idx="1"/>
          </p:nvPr>
        </p:nvSpPr>
        <p:spPr>
          <a:xfrm>
            <a:off x="658813" y="1625600"/>
            <a:ext cx="10829607" cy="3819525"/>
          </a:xfrm>
        </p:spPr>
        <p:txBody>
          <a:bodyPr/>
          <a:lstStyle/>
          <a:p>
            <a:pPr>
              <a:lnSpc>
                <a:spcPct val="100000"/>
              </a:lnSpc>
            </a:pPr>
            <a:r>
              <a:rPr lang="en-US" dirty="0"/>
              <a:t>For 25+ years, central banks in advanced economies allowed unemployment to be higher than needed to keep inflation low, resulting in trillions of dollars of lost output.</a:t>
            </a:r>
          </a:p>
          <a:p>
            <a:pPr>
              <a:lnSpc>
                <a:spcPct val="100000"/>
              </a:lnSpc>
            </a:pPr>
            <a:r>
              <a:rPr lang="en-US" dirty="0"/>
              <a:t>This error arose from an incorrect model of inflation combined with inflation targets that were too low.</a:t>
            </a:r>
          </a:p>
          <a:p>
            <a:pPr>
              <a:lnSpc>
                <a:spcPct val="100000"/>
              </a:lnSpc>
            </a:pPr>
            <a:r>
              <a:rPr lang="en-US" dirty="0"/>
              <a:t>Central banks should raise their inflation target to at least 3 percent.</a:t>
            </a:r>
          </a:p>
          <a:p>
            <a:pPr>
              <a:lnSpc>
                <a:spcPct val="100000"/>
              </a:lnSpc>
            </a:pPr>
            <a:r>
              <a:rPr lang="en-US" dirty="0"/>
              <a:t>They should also place less faith in any one model and instead experiment occasionally to learn how fast economies can grow without high inflation.</a:t>
            </a:r>
          </a:p>
          <a:p>
            <a:pPr lvl="1">
              <a:lnSpc>
                <a:spcPct val="100000"/>
              </a:lnSpc>
            </a:pPr>
            <a:r>
              <a:rPr lang="en-US" sz="2000" dirty="0"/>
              <a:t>These results highlight the usefulness of a dual mandate.</a:t>
            </a:r>
          </a:p>
        </p:txBody>
      </p:sp>
      <p:sp>
        <p:nvSpPr>
          <p:cNvPr id="4" name="Slide Number Placeholder 3">
            <a:extLst>
              <a:ext uri="{FF2B5EF4-FFF2-40B4-BE49-F238E27FC236}">
                <a16:creationId xmlns:a16="http://schemas.microsoft.com/office/drawing/2014/main" id="{42DE7879-A5E6-E285-9A07-48E716A8F3C1}"/>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2</a:t>
            </a:fld>
            <a:endParaRPr lang="en-US" sz="1200" dirty="0"/>
          </a:p>
        </p:txBody>
      </p:sp>
    </p:spTree>
    <p:extLst>
      <p:ext uri="{BB962C8B-B14F-4D97-AF65-F5344CB8AC3E}">
        <p14:creationId xmlns:p14="http://schemas.microsoft.com/office/powerpoint/2010/main" val="3597150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56D1-5CC4-C955-A62F-0A9E639703AC}"/>
              </a:ext>
            </a:extLst>
          </p:cNvPr>
          <p:cNvSpPr>
            <a:spLocks noGrp="1"/>
          </p:cNvSpPr>
          <p:nvPr>
            <p:ph type="title"/>
          </p:nvPr>
        </p:nvSpPr>
        <p:spPr/>
        <p:txBody>
          <a:bodyPr/>
          <a:lstStyle/>
          <a:p>
            <a:r>
              <a:rPr lang="en-US" sz="2800" dirty="0"/>
              <a:t>Estimated True Unemployment Gaps</a:t>
            </a:r>
          </a:p>
        </p:txBody>
      </p:sp>
      <p:sp>
        <p:nvSpPr>
          <p:cNvPr id="4" name="Slide Number Placeholder 3">
            <a:extLst>
              <a:ext uri="{FF2B5EF4-FFF2-40B4-BE49-F238E27FC236}">
                <a16:creationId xmlns:a16="http://schemas.microsoft.com/office/drawing/2014/main" id="{E5C82B4F-A3FF-0D67-59A6-45E16501D9F7}"/>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20</a:t>
            </a:fld>
            <a:endParaRPr lang="en-US" sz="1200" dirty="0"/>
          </a:p>
        </p:txBody>
      </p:sp>
      <p:pic>
        <p:nvPicPr>
          <p:cNvPr id="6" name="Picture 5">
            <a:extLst>
              <a:ext uri="{FF2B5EF4-FFF2-40B4-BE49-F238E27FC236}">
                <a16:creationId xmlns:a16="http://schemas.microsoft.com/office/drawing/2014/main" id="{C122B32F-05E6-41E9-BB2E-E7E5BCEF1599}"/>
              </a:ext>
            </a:extLst>
          </p:cNvPr>
          <p:cNvPicPr>
            <a:picLocks noChangeAspect="1"/>
          </p:cNvPicPr>
          <p:nvPr/>
        </p:nvPicPr>
        <p:blipFill rotWithShape="1">
          <a:blip r:embed="rId2"/>
          <a:srcRect t="2664" b="57754"/>
          <a:stretch/>
        </p:blipFill>
        <p:spPr>
          <a:xfrm>
            <a:off x="650685" y="1616755"/>
            <a:ext cx="6395635" cy="2754006"/>
          </a:xfrm>
          <a:prstGeom prst="rect">
            <a:avLst/>
          </a:prstGeom>
        </p:spPr>
      </p:pic>
      <p:sp>
        <p:nvSpPr>
          <p:cNvPr id="7" name="Content Placeholder 2">
            <a:extLst>
              <a:ext uri="{FF2B5EF4-FFF2-40B4-BE49-F238E27FC236}">
                <a16:creationId xmlns:a16="http://schemas.microsoft.com/office/drawing/2014/main" id="{F7D7324D-D7D6-494D-90EA-718F669A50D8}"/>
              </a:ext>
            </a:extLst>
          </p:cNvPr>
          <p:cNvSpPr>
            <a:spLocks noGrp="1"/>
          </p:cNvSpPr>
          <p:nvPr>
            <p:ph idx="1"/>
          </p:nvPr>
        </p:nvSpPr>
        <p:spPr>
          <a:xfrm>
            <a:off x="721805" y="1353278"/>
            <a:ext cx="2876867" cy="240926"/>
          </a:xfrm>
        </p:spPr>
        <p:txBody>
          <a:bodyPr/>
          <a:lstStyle/>
          <a:p>
            <a:pPr marL="0" indent="0">
              <a:buNone/>
            </a:pPr>
            <a:r>
              <a:rPr lang="en-US" sz="1200" dirty="0">
                <a:solidFill>
                  <a:schemeClr val="bg2">
                    <a:lumMod val="50000"/>
                  </a:schemeClr>
                </a:solidFill>
              </a:rPr>
              <a:t>percent</a:t>
            </a:r>
          </a:p>
        </p:txBody>
      </p:sp>
      <p:sp>
        <p:nvSpPr>
          <p:cNvPr id="8" name="Content Placeholder 2">
            <a:extLst>
              <a:ext uri="{FF2B5EF4-FFF2-40B4-BE49-F238E27FC236}">
                <a16:creationId xmlns:a16="http://schemas.microsoft.com/office/drawing/2014/main" id="{6AD1B101-0223-435A-B26D-6B12A6624661}"/>
              </a:ext>
            </a:extLst>
          </p:cNvPr>
          <p:cNvSpPr txBox="1">
            <a:spLocks/>
          </p:cNvSpPr>
          <p:nvPr/>
        </p:nvSpPr>
        <p:spPr>
          <a:xfrm>
            <a:off x="721805" y="4840224"/>
            <a:ext cx="10872787" cy="885951"/>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Font typeface="Arial" panose="020B0604020202020204" pitchFamily="34" charset="0"/>
              <a:buNone/>
            </a:pPr>
            <a:r>
              <a:rPr lang="en-US" sz="900" dirty="0">
                <a:solidFill>
                  <a:schemeClr val="tx2"/>
                </a:solidFill>
              </a:rPr>
              <a:t>Note: Estimates of the true unemployment gap are based on the difference between actual unemployment and an estimate of the natural rate, U*, that is constant over time except for a moderate decline in proportion to the aging of the population. U* is set equal to a centered three-year moving average of actual unemployment in the year in which a centered three-year moving average of </a:t>
            </a:r>
            <a:r>
              <a:rPr lang="en-US" sz="900" dirty="0" err="1">
                <a:solidFill>
                  <a:schemeClr val="tx2"/>
                </a:solidFill>
              </a:rPr>
              <a:t>ageadjusted</a:t>
            </a:r>
            <a:r>
              <a:rPr lang="en-US" sz="900" dirty="0">
                <a:solidFill>
                  <a:schemeClr val="tx2"/>
                </a:solidFill>
              </a:rPr>
              <a:t> unemployment reached its lowest level over the period 1992-2018. From this year, U* is adjusted backwards and forwards by two times the change in the ratio of the population aged 15-34 to the population aged 45-64 relative to its value in the base year. The OECD unemployment gaps are the December 2020 published values.</a:t>
            </a:r>
          </a:p>
          <a:p>
            <a:pPr marL="0" indent="0">
              <a:lnSpc>
                <a:spcPct val="100000"/>
              </a:lnSpc>
              <a:spcBef>
                <a:spcPts val="200"/>
              </a:spcBef>
              <a:buFont typeface="Arial" panose="020B0604020202020204" pitchFamily="34" charset="0"/>
              <a:buNone/>
            </a:pPr>
            <a:r>
              <a:rPr lang="en-US" sz="900" dirty="0">
                <a:solidFill>
                  <a:schemeClr val="tx2"/>
                </a:solidFill>
              </a:rPr>
              <a:t>Sources: Authors’ calculations based on data from Organization for Economic Cooperation and Development, Economic Outlook database, No. 110 (December 2021) and No. 108 (December 2020), and data from United Nations, Department of Economic and Social Affairs, Population Division, World Population Prospects 2019, Online Edition, Rev. 1.</a:t>
            </a:r>
          </a:p>
        </p:txBody>
      </p:sp>
      <p:pic>
        <p:nvPicPr>
          <p:cNvPr id="9" name="Picture 8">
            <a:extLst>
              <a:ext uri="{FF2B5EF4-FFF2-40B4-BE49-F238E27FC236}">
                <a16:creationId xmlns:a16="http://schemas.microsoft.com/office/drawing/2014/main" id="{D73F2612-AAD2-44FD-983A-4EC5CE63C601}"/>
              </a:ext>
            </a:extLst>
          </p:cNvPr>
          <p:cNvPicPr>
            <a:picLocks noChangeAspect="1"/>
          </p:cNvPicPr>
          <p:nvPr/>
        </p:nvPicPr>
        <p:blipFill rotWithShape="1">
          <a:blip r:embed="rId2"/>
          <a:srcRect t="42680" r="24443" b="35351"/>
          <a:stretch/>
        </p:blipFill>
        <p:spPr>
          <a:xfrm>
            <a:off x="6980685" y="2929663"/>
            <a:ext cx="4832336" cy="1528545"/>
          </a:xfrm>
          <a:prstGeom prst="rect">
            <a:avLst/>
          </a:prstGeom>
        </p:spPr>
      </p:pic>
      <p:pic>
        <p:nvPicPr>
          <p:cNvPr id="10" name="Picture 9">
            <a:extLst>
              <a:ext uri="{FF2B5EF4-FFF2-40B4-BE49-F238E27FC236}">
                <a16:creationId xmlns:a16="http://schemas.microsoft.com/office/drawing/2014/main" id="{3C03FE75-8D1F-4039-8E6D-177D01EBB46E}"/>
              </a:ext>
            </a:extLst>
          </p:cNvPr>
          <p:cNvPicPr>
            <a:picLocks noChangeAspect="1"/>
          </p:cNvPicPr>
          <p:nvPr/>
        </p:nvPicPr>
        <p:blipFill rotWithShape="1">
          <a:blip r:embed="rId2"/>
          <a:srcRect l="4138" t="59727" r="75977" b="36322"/>
          <a:stretch/>
        </p:blipFill>
        <p:spPr>
          <a:xfrm>
            <a:off x="4108703" y="4098139"/>
            <a:ext cx="1271777" cy="274853"/>
          </a:xfrm>
          <a:prstGeom prst="rect">
            <a:avLst/>
          </a:prstGeom>
        </p:spPr>
      </p:pic>
      <p:pic>
        <p:nvPicPr>
          <p:cNvPr id="11" name="Picture 10">
            <a:extLst>
              <a:ext uri="{FF2B5EF4-FFF2-40B4-BE49-F238E27FC236}">
                <a16:creationId xmlns:a16="http://schemas.microsoft.com/office/drawing/2014/main" id="{60E8EB25-2102-48F2-9D53-1B65E197F5C6}"/>
              </a:ext>
            </a:extLst>
          </p:cNvPr>
          <p:cNvPicPr>
            <a:picLocks noChangeAspect="1"/>
          </p:cNvPicPr>
          <p:nvPr/>
        </p:nvPicPr>
        <p:blipFill rotWithShape="1">
          <a:blip r:embed="rId2"/>
          <a:srcRect l="4138" t="59727" r="75977" b="36322"/>
          <a:stretch/>
        </p:blipFill>
        <p:spPr>
          <a:xfrm>
            <a:off x="2508498" y="4098139"/>
            <a:ext cx="1271777" cy="274853"/>
          </a:xfrm>
          <a:prstGeom prst="rect">
            <a:avLst/>
          </a:prstGeom>
        </p:spPr>
      </p:pic>
      <p:pic>
        <p:nvPicPr>
          <p:cNvPr id="12" name="Picture 11">
            <a:extLst>
              <a:ext uri="{FF2B5EF4-FFF2-40B4-BE49-F238E27FC236}">
                <a16:creationId xmlns:a16="http://schemas.microsoft.com/office/drawing/2014/main" id="{35F32E95-AD7C-4294-8D64-0B728274439F}"/>
              </a:ext>
            </a:extLst>
          </p:cNvPr>
          <p:cNvPicPr>
            <a:picLocks noChangeAspect="1"/>
          </p:cNvPicPr>
          <p:nvPr/>
        </p:nvPicPr>
        <p:blipFill rotWithShape="1">
          <a:blip r:embed="rId2"/>
          <a:srcRect l="4138" t="59727" r="75977" b="36322"/>
          <a:stretch/>
        </p:blipFill>
        <p:spPr>
          <a:xfrm>
            <a:off x="913759" y="4098139"/>
            <a:ext cx="1271777" cy="274853"/>
          </a:xfrm>
          <a:prstGeom prst="rect">
            <a:avLst/>
          </a:prstGeom>
        </p:spPr>
      </p:pic>
      <p:pic>
        <p:nvPicPr>
          <p:cNvPr id="13" name="Picture 12">
            <a:extLst>
              <a:ext uri="{FF2B5EF4-FFF2-40B4-BE49-F238E27FC236}">
                <a16:creationId xmlns:a16="http://schemas.microsoft.com/office/drawing/2014/main" id="{FF8572E6-221B-4F6D-8F23-9F5DA749BDB8}"/>
              </a:ext>
            </a:extLst>
          </p:cNvPr>
          <p:cNvPicPr>
            <a:picLocks noChangeAspect="1"/>
          </p:cNvPicPr>
          <p:nvPr/>
        </p:nvPicPr>
        <p:blipFill rotWithShape="1">
          <a:blip r:embed="rId2"/>
          <a:srcRect t="64147" r="53251" b="29359"/>
          <a:stretch/>
        </p:blipFill>
        <p:spPr>
          <a:xfrm>
            <a:off x="7083553" y="1594504"/>
            <a:ext cx="2999232" cy="453289"/>
          </a:xfrm>
          <a:prstGeom prst="rect">
            <a:avLst/>
          </a:prstGeom>
        </p:spPr>
      </p:pic>
    </p:spTree>
    <p:extLst>
      <p:ext uri="{BB962C8B-B14F-4D97-AF65-F5344CB8AC3E}">
        <p14:creationId xmlns:p14="http://schemas.microsoft.com/office/powerpoint/2010/main" val="17456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56D1-5CC4-C955-A62F-0A9E639703AC}"/>
              </a:ext>
            </a:extLst>
          </p:cNvPr>
          <p:cNvSpPr>
            <a:spLocks noGrp="1"/>
          </p:cNvSpPr>
          <p:nvPr>
            <p:ph type="title"/>
          </p:nvPr>
        </p:nvSpPr>
        <p:spPr/>
        <p:txBody>
          <a:bodyPr/>
          <a:lstStyle/>
          <a:p>
            <a:r>
              <a:rPr lang="en-US" sz="2800" dirty="0"/>
              <a:t>Policy Implications</a:t>
            </a:r>
          </a:p>
        </p:txBody>
      </p:sp>
      <p:sp>
        <p:nvSpPr>
          <p:cNvPr id="3" name="Content Placeholder 2">
            <a:extLst>
              <a:ext uri="{FF2B5EF4-FFF2-40B4-BE49-F238E27FC236}">
                <a16:creationId xmlns:a16="http://schemas.microsoft.com/office/drawing/2014/main" id="{564ADD37-A4B8-1926-BC42-F9BCA7752888}"/>
              </a:ext>
            </a:extLst>
          </p:cNvPr>
          <p:cNvSpPr>
            <a:spLocks noGrp="1"/>
          </p:cNvSpPr>
          <p:nvPr>
            <p:ph idx="1"/>
          </p:nvPr>
        </p:nvSpPr>
        <p:spPr/>
        <p:txBody>
          <a:bodyPr/>
          <a:lstStyle/>
          <a:p>
            <a:pPr>
              <a:lnSpc>
                <a:spcPct val="100000"/>
              </a:lnSpc>
            </a:pPr>
            <a:r>
              <a:rPr lang="en-US" dirty="0"/>
              <a:t>Raising inflation target modestly, to 3 or 4 percent, would make Phillips curve less nonlinear and U* easier to estimate.</a:t>
            </a:r>
          </a:p>
          <a:p>
            <a:pPr lvl="1">
              <a:lnSpc>
                <a:spcPct val="100000"/>
              </a:lnSpc>
            </a:pPr>
            <a:r>
              <a:rPr lang="en-US" sz="2000" dirty="0"/>
              <a:t>The tendency for U&gt;U* would be reduced (</a:t>
            </a:r>
            <a:r>
              <a:rPr lang="en-US" sz="2000" dirty="0" err="1"/>
              <a:t>Dupraz</a:t>
            </a:r>
            <a:r>
              <a:rPr lang="en-US" sz="2000" dirty="0"/>
              <a:t>, Nakamura, and </a:t>
            </a:r>
            <a:r>
              <a:rPr lang="en-US" sz="2000" dirty="0" err="1"/>
              <a:t>Steinsson</a:t>
            </a:r>
            <a:r>
              <a:rPr lang="en-US" sz="2000" dirty="0"/>
              <a:t> 2022).</a:t>
            </a:r>
          </a:p>
          <a:p>
            <a:pPr lvl="1">
              <a:lnSpc>
                <a:spcPct val="100000"/>
              </a:lnSpc>
            </a:pPr>
            <a:r>
              <a:rPr lang="en-US" sz="2000" dirty="0"/>
              <a:t>The zero lower bound on interest rates would bind less often (Gagnon and Collins 2019b).</a:t>
            </a:r>
          </a:p>
          <a:p>
            <a:pPr>
              <a:lnSpc>
                <a:spcPct val="100000"/>
              </a:lnSpc>
            </a:pPr>
            <a:r>
              <a:rPr lang="en-US" dirty="0"/>
              <a:t>Central banks should use a suite of models, including some with nonlinear equations, and not place too much emphasis on estimates of R* and U*.</a:t>
            </a:r>
          </a:p>
          <a:p>
            <a:pPr lvl="1">
              <a:lnSpc>
                <a:spcPct val="100000"/>
              </a:lnSpc>
            </a:pPr>
            <a:r>
              <a:rPr lang="en-US" sz="2000" dirty="0"/>
              <a:t>There is a benefit to experimentation in policy to ascertain true values of R* and U* (Wieland 2003; Powell 2018).</a:t>
            </a:r>
          </a:p>
        </p:txBody>
      </p:sp>
      <p:sp>
        <p:nvSpPr>
          <p:cNvPr id="4" name="Slide Number Placeholder 3">
            <a:extLst>
              <a:ext uri="{FF2B5EF4-FFF2-40B4-BE49-F238E27FC236}">
                <a16:creationId xmlns:a16="http://schemas.microsoft.com/office/drawing/2014/main" id="{E5C82B4F-A3FF-0D67-59A6-45E16501D9F7}"/>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21</a:t>
            </a:fld>
            <a:endParaRPr lang="en-US" sz="1200" dirty="0"/>
          </a:p>
        </p:txBody>
      </p:sp>
    </p:spTree>
    <p:extLst>
      <p:ext uri="{BB962C8B-B14F-4D97-AF65-F5344CB8AC3E}">
        <p14:creationId xmlns:p14="http://schemas.microsoft.com/office/powerpoint/2010/main" val="354107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56D1-5CC4-C955-A62F-0A9E639703AC}"/>
              </a:ext>
            </a:extLst>
          </p:cNvPr>
          <p:cNvSpPr>
            <a:spLocks noGrp="1"/>
          </p:cNvSpPr>
          <p:nvPr>
            <p:ph type="title"/>
          </p:nvPr>
        </p:nvSpPr>
        <p:spPr>
          <a:xfrm>
            <a:off x="658813" y="699716"/>
            <a:ext cx="10829608" cy="925883"/>
          </a:xfrm>
        </p:spPr>
        <p:txBody>
          <a:bodyPr/>
          <a:lstStyle/>
          <a:p>
            <a:r>
              <a:rPr lang="en-US" sz="2800" dirty="0"/>
              <a:t>Future Research: COVID Inflation as Evidence for a Steep Segment of the Phillips Curve </a:t>
            </a:r>
          </a:p>
        </p:txBody>
      </p:sp>
      <p:sp>
        <p:nvSpPr>
          <p:cNvPr id="3" name="Content Placeholder 2">
            <a:extLst>
              <a:ext uri="{FF2B5EF4-FFF2-40B4-BE49-F238E27FC236}">
                <a16:creationId xmlns:a16="http://schemas.microsoft.com/office/drawing/2014/main" id="{564ADD37-A4B8-1926-BC42-F9BCA7752888}"/>
              </a:ext>
            </a:extLst>
          </p:cNvPr>
          <p:cNvSpPr>
            <a:spLocks noGrp="1"/>
          </p:cNvSpPr>
          <p:nvPr>
            <p:ph idx="1"/>
          </p:nvPr>
        </p:nvSpPr>
        <p:spPr>
          <a:xfrm>
            <a:off x="658813" y="1874981"/>
            <a:ext cx="10829607" cy="3570143"/>
          </a:xfrm>
        </p:spPr>
        <p:txBody>
          <a:bodyPr/>
          <a:lstStyle/>
          <a:p>
            <a:pPr>
              <a:lnSpc>
                <a:spcPct val="100000"/>
              </a:lnSpc>
            </a:pPr>
            <a:r>
              <a:rPr lang="en-US" dirty="0"/>
              <a:t>COVID raised U* because workers feared getting sick, schools closed, some have “Long COVID”, some retired early, and some reassessed their careers.</a:t>
            </a:r>
          </a:p>
          <a:p>
            <a:pPr lvl="1">
              <a:lnSpc>
                <a:spcPct val="100000"/>
              </a:lnSpc>
            </a:pPr>
            <a:r>
              <a:rPr lang="en-US" sz="2000" dirty="0"/>
              <a:t>U* is now falling but remains higher than 2019—high job vacancy rates.</a:t>
            </a:r>
          </a:p>
          <a:p>
            <a:pPr lvl="1">
              <a:lnSpc>
                <a:spcPct val="100000"/>
              </a:lnSpc>
            </a:pPr>
            <a:r>
              <a:rPr lang="en-US" sz="2000" dirty="0"/>
              <a:t>High rates of quits and </a:t>
            </a:r>
            <a:r>
              <a:rPr lang="en-US" sz="2000"/>
              <a:t>job turnover </a:t>
            </a:r>
            <a:r>
              <a:rPr lang="en-US" sz="2000" dirty="0"/>
              <a:t>also raises U*.</a:t>
            </a:r>
          </a:p>
          <a:p>
            <a:pPr>
              <a:lnSpc>
                <a:spcPct val="100000"/>
              </a:lnSpc>
            </a:pPr>
            <a:r>
              <a:rPr lang="en-US" dirty="0"/>
              <a:t>COVID shifted demand from services to goods.</a:t>
            </a:r>
          </a:p>
          <a:p>
            <a:pPr lvl="1">
              <a:lnSpc>
                <a:spcPct val="100000"/>
              </a:lnSpc>
            </a:pPr>
            <a:r>
              <a:rPr lang="en-US" sz="2000" dirty="0"/>
              <a:t>The magnitude is unprecedented and has not completely reversed.</a:t>
            </a:r>
          </a:p>
          <a:p>
            <a:pPr lvl="1">
              <a:lnSpc>
                <a:spcPct val="100000"/>
              </a:lnSpc>
            </a:pPr>
            <a:r>
              <a:rPr lang="en-US" sz="2000" dirty="0"/>
              <a:t>Goods sectors pushed onto steep segment of Phillips curve—raising inflation more than weak services demand lowered it.</a:t>
            </a:r>
          </a:p>
          <a:p>
            <a:pPr lvl="1">
              <a:lnSpc>
                <a:spcPct val="100000"/>
              </a:lnSpc>
            </a:pPr>
            <a:r>
              <a:rPr lang="en-US" sz="2000" dirty="0"/>
              <a:t>If aggregate Phillips curve is built up from sectoral curves, then sectoral demand dispersion has no effect if curves are linear but is inflationary if curves are nonlinear.</a:t>
            </a:r>
          </a:p>
        </p:txBody>
      </p:sp>
      <p:sp>
        <p:nvSpPr>
          <p:cNvPr id="4" name="Slide Number Placeholder 3">
            <a:extLst>
              <a:ext uri="{FF2B5EF4-FFF2-40B4-BE49-F238E27FC236}">
                <a16:creationId xmlns:a16="http://schemas.microsoft.com/office/drawing/2014/main" id="{E5C82B4F-A3FF-0D67-59A6-45E16501D9F7}"/>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22</a:t>
            </a:fld>
            <a:endParaRPr lang="en-US" sz="1200" dirty="0"/>
          </a:p>
        </p:txBody>
      </p:sp>
    </p:spTree>
    <p:extLst>
      <p:ext uri="{BB962C8B-B14F-4D97-AF65-F5344CB8AC3E}">
        <p14:creationId xmlns:p14="http://schemas.microsoft.com/office/powerpoint/2010/main" val="1914173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6B39-80A2-411B-90C8-F91463D5DFD3}"/>
              </a:ext>
            </a:extLst>
          </p:cNvPr>
          <p:cNvSpPr>
            <a:spLocks noGrp="1"/>
          </p:cNvSpPr>
          <p:nvPr>
            <p:ph type="title"/>
          </p:nvPr>
        </p:nvSpPr>
        <p:spPr/>
        <p:txBody>
          <a:bodyPr/>
          <a:lstStyle/>
          <a:p>
            <a:r>
              <a:rPr lang="en-US" sz="2800" dirty="0"/>
              <a:t>References</a:t>
            </a:r>
          </a:p>
        </p:txBody>
      </p:sp>
      <p:sp>
        <p:nvSpPr>
          <p:cNvPr id="3" name="Content Placeholder 2">
            <a:extLst>
              <a:ext uri="{FF2B5EF4-FFF2-40B4-BE49-F238E27FC236}">
                <a16:creationId xmlns:a16="http://schemas.microsoft.com/office/drawing/2014/main" id="{F1E74322-9D42-432C-9862-6BDF6965A6E3}"/>
              </a:ext>
            </a:extLst>
          </p:cNvPr>
          <p:cNvSpPr>
            <a:spLocks noGrp="1"/>
          </p:cNvSpPr>
          <p:nvPr>
            <p:ph idx="1"/>
          </p:nvPr>
        </p:nvSpPr>
        <p:spPr>
          <a:xfrm>
            <a:off x="658813" y="1341120"/>
            <a:ext cx="10829607" cy="4437888"/>
          </a:xfrm>
        </p:spPr>
        <p:txBody>
          <a:bodyPr/>
          <a:lstStyle/>
          <a:p>
            <a:pPr marL="0" indent="0">
              <a:buNone/>
            </a:pPr>
            <a:r>
              <a:rPr lang="en-US" sz="2000" dirty="0"/>
              <a:t>Aiyar, Shekhar, and Simon Voigts. 2019. The Negative Mean Output Gap. IMF Working Paper WP/19/183. Washington: International Monetary Fund.</a:t>
            </a:r>
          </a:p>
          <a:p>
            <a:pPr marL="0" indent="0">
              <a:buNone/>
            </a:pPr>
            <a:r>
              <a:rPr lang="en-US" sz="2000" dirty="0" err="1"/>
              <a:t>Akerlof</a:t>
            </a:r>
            <a:r>
              <a:rPr lang="en-US" sz="2000" dirty="0"/>
              <a:t>, George, William Dickens, and George Perry. 1996. The Macroeconomics of Low Inflation. </a:t>
            </a:r>
            <a:r>
              <a:rPr lang="en-US" sz="2000" i="1" dirty="0"/>
              <a:t>Brookings Papers on Economic Activity </a:t>
            </a:r>
            <a:r>
              <a:rPr lang="en-US" sz="2000" dirty="0"/>
              <a:t>1: 1-76.</a:t>
            </a:r>
          </a:p>
          <a:p>
            <a:pPr marL="0" indent="0">
              <a:buNone/>
            </a:pPr>
            <a:r>
              <a:rPr lang="en-US" sz="2000" dirty="0"/>
              <a:t>Daly, Mary, and Bart </a:t>
            </a:r>
            <a:r>
              <a:rPr lang="en-US" sz="2000" dirty="0" err="1"/>
              <a:t>Hobijn</a:t>
            </a:r>
            <a:r>
              <a:rPr lang="en-US" sz="2000" dirty="0"/>
              <a:t>. 2014. Downward Nominal Wage Rigidities Bend the Phillips Curve. </a:t>
            </a:r>
            <a:r>
              <a:rPr lang="en-US" sz="2000" i="1" dirty="0"/>
              <a:t>Journal of Money, Credit, and Banking </a:t>
            </a:r>
            <a:r>
              <a:rPr lang="en-US" sz="2000" dirty="0"/>
              <a:t>46 (no. 2, supplement): 51-93.</a:t>
            </a:r>
          </a:p>
          <a:p>
            <a:pPr marL="0" indent="0">
              <a:buNone/>
            </a:pPr>
            <a:r>
              <a:rPr lang="en-US" sz="2000" dirty="0" err="1"/>
              <a:t>Dupraz</a:t>
            </a:r>
            <a:r>
              <a:rPr lang="en-US" sz="2000" dirty="0"/>
              <a:t>, Stephane, Emi Nakamura, and Jon </a:t>
            </a:r>
            <a:r>
              <a:rPr lang="en-US" sz="2000" dirty="0" err="1"/>
              <a:t>Steinsson</a:t>
            </a:r>
            <a:r>
              <a:rPr lang="en-US" sz="2000" dirty="0"/>
              <a:t>. 2022. A Plucking Model of Business Cycles. Manuscript at University of California at Berkeley dated February 16. </a:t>
            </a:r>
          </a:p>
          <a:p>
            <a:pPr marL="0" indent="0">
              <a:buNone/>
            </a:pPr>
            <a:r>
              <a:rPr lang="en-US" sz="2000" dirty="0"/>
              <a:t>Forbes, Kristin, Joseph Gagnon, and Christopher Collins. 2022. Low Inflation Bends the Phillips Curve around the World. </a:t>
            </a:r>
            <a:r>
              <a:rPr lang="en-US" sz="2000" i="1" dirty="0"/>
              <a:t>Economia</a:t>
            </a:r>
            <a:r>
              <a:rPr lang="en-US" sz="2000" dirty="0"/>
              <a:t> 45, no. 89: 52-72.</a:t>
            </a:r>
          </a:p>
          <a:p>
            <a:pPr marL="0" indent="0">
              <a:buNone/>
            </a:pPr>
            <a:r>
              <a:rPr lang="en-US" sz="2000" dirty="0"/>
              <a:t>Gagnon, Joseph, and Christopher Collins. 2019a. Low Inflation Bends the Phillips Curve. PIIE Working Paper 19-6. Washington: Peterson Institute for International Economics.</a:t>
            </a:r>
          </a:p>
          <a:p>
            <a:pPr marL="0" indent="0">
              <a:buNone/>
            </a:pPr>
            <a:endParaRPr lang="en-US" sz="2000" dirty="0"/>
          </a:p>
        </p:txBody>
      </p:sp>
      <p:sp>
        <p:nvSpPr>
          <p:cNvPr id="4" name="Slide Number Placeholder 3">
            <a:extLst>
              <a:ext uri="{FF2B5EF4-FFF2-40B4-BE49-F238E27FC236}">
                <a16:creationId xmlns:a16="http://schemas.microsoft.com/office/drawing/2014/main" id="{2BC85B18-69AB-40AC-BA47-B2F9948E0F6B}"/>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23</a:t>
            </a:fld>
            <a:endParaRPr lang="en-US" sz="1200" dirty="0"/>
          </a:p>
        </p:txBody>
      </p:sp>
    </p:spTree>
    <p:extLst>
      <p:ext uri="{BB962C8B-B14F-4D97-AF65-F5344CB8AC3E}">
        <p14:creationId xmlns:p14="http://schemas.microsoft.com/office/powerpoint/2010/main" val="181954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E74322-9D42-432C-9862-6BDF6965A6E3}"/>
              </a:ext>
            </a:extLst>
          </p:cNvPr>
          <p:cNvSpPr>
            <a:spLocks noGrp="1"/>
          </p:cNvSpPr>
          <p:nvPr>
            <p:ph idx="1"/>
          </p:nvPr>
        </p:nvSpPr>
        <p:spPr>
          <a:xfrm>
            <a:off x="658813" y="1877568"/>
            <a:ext cx="10829607" cy="3901440"/>
          </a:xfrm>
        </p:spPr>
        <p:txBody>
          <a:bodyPr/>
          <a:lstStyle/>
          <a:p>
            <a:pPr marL="0" indent="0">
              <a:buNone/>
            </a:pPr>
            <a:r>
              <a:rPr lang="en-US" sz="2000" dirty="0"/>
              <a:t>Gagnon, Joseph, and Christopher Collins. 2019b. Are Central Banks Out of Ammunition to Fight a Recession? Not Quite. PIIE Policy Brief 19-18. Washington: Peterson Institute for International Economics.</a:t>
            </a:r>
          </a:p>
          <a:p>
            <a:pPr marL="0" indent="0">
              <a:buNone/>
            </a:pPr>
            <a:r>
              <a:rPr lang="en-US" sz="2000" dirty="0"/>
              <a:t>Keynes, John Maynard. 1936. </a:t>
            </a:r>
            <a:r>
              <a:rPr lang="en-US" sz="2000" i="1" dirty="0"/>
              <a:t>The General Theory of Employment, Interest, and Money</a:t>
            </a:r>
            <a:r>
              <a:rPr lang="en-US" sz="2000" dirty="0"/>
              <a:t>. London: Palgrave Macmillan.</a:t>
            </a:r>
          </a:p>
          <a:p>
            <a:pPr marL="0" indent="0">
              <a:buNone/>
            </a:pPr>
            <a:r>
              <a:rPr lang="en-US" sz="2000" dirty="0"/>
              <a:t>Phillips, Alban William. 1958. The Relation between Unemployment and the Rate of Change of Money Wage Rates in the United Kingdom, 1861-1957. </a:t>
            </a:r>
            <a:r>
              <a:rPr lang="en-US" sz="2000" i="1" dirty="0" err="1"/>
              <a:t>Economica</a:t>
            </a:r>
            <a:r>
              <a:rPr lang="en-US" sz="2000" dirty="0"/>
              <a:t> 25: 283-99.</a:t>
            </a:r>
          </a:p>
          <a:p>
            <a:pPr marL="0" indent="0">
              <a:buNone/>
            </a:pPr>
            <a:r>
              <a:rPr lang="en-US" sz="2000" dirty="0"/>
              <a:t>Powell, Jerome. 2018. Monetary Policy in a Changing Economy. Speech at Jackson Hole Symposium, August 24.</a:t>
            </a:r>
          </a:p>
          <a:p>
            <a:pPr marL="0" indent="0">
              <a:buNone/>
            </a:pPr>
            <a:r>
              <a:rPr lang="en-US" sz="2000" dirty="0"/>
              <a:t>Wieland, Volker. 2003. Monetary Policy and Uncertainty about the Natural Unemployment Rate. CFS Working Paper No. 2003/05. Frankfurt: Center for Financial Studies.</a:t>
            </a:r>
          </a:p>
        </p:txBody>
      </p:sp>
      <p:sp>
        <p:nvSpPr>
          <p:cNvPr id="4" name="Slide Number Placeholder 3">
            <a:extLst>
              <a:ext uri="{FF2B5EF4-FFF2-40B4-BE49-F238E27FC236}">
                <a16:creationId xmlns:a16="http://schemas.microsoft.com/office/drawing/2014/main" id="{2BC85B18-69AB-40AC-BA47-B2F9948E0F6B}"/>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24</a:t>
            </a:fld>
            <a:endParaRPr lang="en-US" sz="1200" dirty="0"/>
          </a:p>
        </p:txBody>
      </p:sp>
      <p:sp>
        <p:nvSpPr>
          <p:cNvPr id="5" name="Title 1">
            <a:extLst>
              <a:ext uri="{FF2B5EF4-FFF2-40B4-BE49-F238E27FC236}">
                <a16:creationId xmlns:a16="http://schemas.microsoft.com/office/drawing/2014/main" id="{D863B6D8-8481-465D-9FF0-59A6B9D2BAB8}"/>
              </a:ext>
            </a:extLst>
          </p:cNvPr>
          <p:cNvSpPr>
            <a:spLocks noGrp="1"/>
          </p:cNvSpPr>
          <p:nvPr>
            <p:ph type="title"/>
          </p:nvPr>
        </p:nvSpPr>
        <p:spPr>
          <a:xfrm>
            <a:off x="658813" y="699717"/>
            <a:ext cx="10829608" cy="439286"/>
          </a:xfrm>
        </p:spPr>
        <p:txBody>
          <a:bodyPr/>
          <a:lstStyle/>
          <a:p>
            <a:r>
              <a:rPr lang="en-US" sz="2800" dirty="0"/>
              <a:t>References (cont’d.)</a:t>
            </a:r>
          </a:p>
        </p:txBody>
      </p:sp>
    </p:spTree>
    <p:extLst>
      <p:ext uri="{BB962C8B-B14F-4D97-AF65-F5344CB8AC3E}">
        <p14:creationId xmlns:p14="http://schemas.microsoft.com/office/powerpoint/2010/main" val="4162507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BA4C-593F-CE41-B9D2-E4EC13712E86}"/>
              </a:ext>
            </a:extLst>
          </p:cNvPr>
          <p:cNvSpPr>
            <a:spLocks noGrp="1"/>
          </p:cNvSpPr>
          <p:nvPr>
            <p:ph type="ctrTitle"/>
          </p:nvPr>
        </p:nvSpPr>
        <p:spPr>
          <a:xfrm>
            <a:off x="658813" y="2393663"/>
            <a:ext cx="10837862" cy="767935"/>
          </a:xfrm>
        </p:spPr>
        <p:txBody>
          <a:bodyPr/>
          <a:lstStyle/>
          <a:p>
            <a:pPr algn="ctr"/>
            <a:r>
              <a:rPr lang="en-US" dirty="0"/>
              <a:t>Thank you!</a:t>
            </a:r>
          </a:p>
        </p:txBody>
      </p:sp>
    </p:spTree>
    <p:extLst>
      <p:ext uri="{BB962C8B-B14F-4D97-AF65-F5344CB8AC3E}">
        <p14:creationId xmlns:p14="http://schemas.microsoft.com/office/powerpoint/2010/main" val="239028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496B-0B29-63E7-4549-D740280BC2A6}"/>
              </a:ext>
            </a:extLst>
          </p:cNvPr>
          <p:cNvSpPr>
            <a:spLocks noGrp="1"/>
          </p:cNvSpPr>
          <p:nvPr>
            <p:ph type="title"/>
          </p:nvPr>
        </p:nvSpPr>
        <p:spPr/>
        <p:txBody>
          <a:bodyPr/>
          <a:lstStyle/>
          <a:p>
            <a:r>
              <a:rPr lang="en-US" sz="2800" dirty="0"/>
              <a:t>An Important Nonlinearity</a:t>
            </a:r>
          </a:p>
        </p:txBody>
      </p:sp>
      <p:sp>
        <p:nvSpPr>
          <p:cNvPr id="3" name="Content Placeholder 2">
            <a:extLst>
              <a:ext uri="{FF2B5EF4-FFF2-40B4-BE49-F238E27FC236}">
                <a16:creationId xmlns:a16="http://schemas.microsoft.com/office/drawing/2014/main" id="{1B4A4D54-7E98-BAF3-703A-A8A2D61709DD}"/>
              </a:ext>
            </a:extLst>
          </p:cNvPr>
          <p:cNvSpPr>
            <a:spLocks noGrp="1"/>
          </p:cNvSpPr>
          <p:nvPr>
            <p:ph idx="1"/>
          </p:nvPr>
        </p:nvSpPr>
        <p:spPr/>
        <p:txBody>
          <a:bodyPr/>
          <a:lstStyle/>
          <a:p>
            <a:pPr>
              <a:lnSpc>
                <a:spcPct val="100000"/>
              </a:lnSpc>
            </a:pPr>
            <a:r>
              <a:rPr lang="en-US" dirty="0"/>
              <a:t>The Phillips curve is perhaps the single most important macroeconomic relationship.</a:t>
            </a:r>
          </a:p>
          <a:p>
            <a:pPr>
              <a:lnSpc>
                <a:spcPct val="100000"/>
              </a:lnSpc>
            </a:pPr>
            <a:r>
              <a:rPr lang="en-US" dirty="0"/>
              <a:t>Keynes (1936) described this relationship, stating that very high rates of unemployment may persist with little downward effect on wages and prices, but that there is a point below which a low rate of unemployment causes wages and prices to rise.</a:t>
            </a:r>
          </a:p>
          <a:p>
            <a:pPr>
              <a:lnSpc>
                <a:spcPct val="100000"/>
              </a:lnSpc>
            </a:pPr>
            <a:r>
              <a:rPr lang="en-US" dirty="0"/>
              <a:t>Phillips (1958) drew an empirical relationship between unemployment and wage growth in the United Kingdom under the Gold Standard.</a:t>
            </a:r>
          </a:p>
        </p:txBody>
      </p:sp>
      <p:sp>
        <p:nvSpPr>
          <p:cNvPr id="4" name="Slide Number Placeholder 3">
            <a:extLst>
              <a:ext uri="{FF2B5EF4-FFF2-40B4-BE49-F238E27FC236}">
                <a16:creationId xmlns:a16="http://schemas.microsoft.com/office/drawing/2014/main" id="{473491D5-72F1-CDCC-4265-15CFC0039A20}"/>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3</a:t>
            </a:fld>
            <a:endParaRPr lang="en-US" sz="1200" dirty="0"/>
          </a:p>
        </p:txBody>
      </p:sp>
    </p:spTree>
    <p:extLst>
      <p:ext uri="{BB962C8B-B14F-4D97-AF65-F5344CB8AC3E}">
        <p14:creationId xmlns:p14="http://schemas.microsoft.com/office/powerpoint/2010/main" val="4245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7802-3AA4-6DAF-5A30-E45B8F86FD57}"/>
              </a:ext>
            </a:extLst>
          </p:cNvPr>
          <p:cNvSpPr>
            <a:spLocks noGrp="1"/>
          </p:cNvSpPr>
          <p:nvPr>
            <p:ph type="title"/>
          </p:nvPr>
        </p:nvSpPr>
        <p:spPr/>
        <p:txBody>
          <a:bodyPr/>
          <a:lstStyle/>
          <a:p>
            <a:r>
              <a:rPr lang="en-US" sz="2800" dirty="0"/>
              <a:t>The Original Phillips Curve: </a:t>
            </a:r>
            <a:r>
              <a:rPr lang="en-US" sz="2000" dirty="0"/>
              <a:t>United Kingdom, 1861-1913</a:t>
            </a:r>
          </a:p>
        </p:txBody>
      </p:sp>
      <p:sp>
        <p:nvSpPr>
          <p:cNvPr id="4" name="Slide Number Placeholder 3">
            <a:extLst>
              <a:ext uri="{FF2B5EF4-FFF2-40B4-BE49-F238E27FC236}">
                <a16:creationId xmlns:a16="http://schemas.microsoft.com/office/drawing/2014/main" id="{0420304F-C7EC-28D3-3FAE-AB8838B28B83}"/>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4</a:t>
            </a:fld>
            <a:endParaRPr lang="en-US" sz="1200" dirty="0"/>
          </a:p>
        </p:txBody>
      </p:sp>
      <p:pic>
        <p:nvPicPr>
          <p:cNvPr id="6" name="Picture 5">
            <a:extLst>
              <a:ext uri="{FF2B5EF4-FFF2-40B4-BE49-F238E27FC236}">
                <a16:creationId xmlns:a16="http://schemas.microsoft.com/office/drawing/2014/main" id="{99F0AD5C-7651-4497-929E-3DC236AD9542}"/>
              </a:ext>
            </a:extLst>
          </p:cNvPr>
          <p:cNvPicPr>
            <a:picLocks noChangeAspect="1"/>
          </p:cNvPicPr>
          <p:nvPr/>
        </p:nvPicPr>
        <p:blipFill rotWithShape="1">
          <a:blip r:embed="rId2"/>
          <a:srcRect t="5026" b="15486"/>
          <a:stretch/>
        </p:blipFill>
        <p:spPr>
          <a:xfrm>
            <a:off x="578936" y="1537115"/>
            <a:ext cx="5056308" cy="3343749"/>
          </a:xfrm>
          <a:prstGeom prst="rect">
            <a:avLst/>
          </a:prstGeom>
        </p:spPr>
      </p:pic>
      <p:sp>
        <p:nvSpPr>
          <p:cNvPr id="7" name="Content Placeholder 2">
            <a:extLst>
              <a:ext uri="{FF2B5EF4-FFF2-40B4-BE49-F238E27FC236}">
                <a16:creationId xmlns:a16="http://schemas.microsoft.com/office/drawing/2014/main" id="{0A0579C2-4AB0-4F26-99B7-EB354C4116E4}"/>
              </a:ext>
            </a:extLst>
          </p:cNvPr>
          <p:cNvSpPr txBox="1">
            <a:spLocks/>
          </p:cNvSpPr>
          <p:nvPr/>
        </p:nvSpPr>
        <p:spPr>
          <a:xfrm>
            <a:off x="721805" y="1353278"/>
            <a:ext cx="40452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2">
                    <a:lumMod val="50000"/>
                  </a:schemeClr>
                </a:solidFill>
              </a:rPr>
              <a:t>rate of change of money wage rates, percent per year</a:t>
            </a:r>
          </a:p>
        </p:txBody>
      </p:sp>
      <p:sp>
        <p:nvSpPr>
          <p:cNvPr id="8" name="Content Placeholder 2">
            <a:extLst>
              <a:ext uri="{FF2B5EF4-FFF2-40B4-BE49-F238E27FC236}">
                <a16:creationId xmlns:a16="http://schemas.microsoft.com/office/drawing/2014/main" id="{1B703F48-1228-44D5-9E0E-3C482F9A6B3B}"/>
              </a:ext>
            </a:extLst>
          </p:cNvPr>
          <p:cNvSpPr txBox="1">
            <a:spLocks/>
          </p:cNvSpPr>
          <p:nvPr/>
        </p:nvSpPr>
        <p:spPr>
          <a:xfrm>
            <a:off x="721805" y="5400894"/>
            <a:ext cx="9821672" cy="557684"/>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Font typeface="Arial" panose="020B0604020202020204" pitchFamily="34" charset="0"/>
              <a:buNone/>
            </a:pPr>
            <a:r>
              <a:rPr lang="en-US" sz="900" i="1" dirty="0">
                <a:solidFill>
                  <a:schemeClr val="tx2"/>
                </a:solidFill>
              </a:rPr>
              <a:t>Source: </a:t>
            </a:r>
            <a:r>
              <a:rPr lang="en-US" sz="900" dirty="0">
                <a:solidFill>
                  <a:schemeClr val="tx2"/>
                </a:solidFill>
              </a:rPr>
              <a:t>Phillips (1958), retrieved from Wiley Online Library</a:t>
            </a:r>
          </a:p>
        </p:txBody>
      </p:sp>
      <p:sp>
        <p:nvSpPr>
          <p:cNvPr id="11" name="Content Placeholder 2">
            <a:extLst>
              <a:ext uri="{FF2B5EF4-FFF2-40B4-BE49-F238E27FC236}">
                <a16:creationId xmlns:a16="http://schemas.microsoft.com/office/drawing/2014/main" id="{EF04DC84-0A1B-4C30-8997-949E43F7AAB9}"/>
              </a:ext>
            </a:extLst>
          </p:cNvPr>
          <p:cNvSpPr txBox="1">
            <a:spLocks/>
          </p:cNvSpPr>
          <p:nvPr/>
        </p:nvSpPr>
        <p:spPr>
          <a:xfrm>
            <a:off x="2648490" y="4956014"/>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a:solidFill>
                  <a:schemeClr val="bg2">
                    <a:lumMod val="50000"/>
                  </a:schemeClr>
                </a:solidFill>
              </a:rPr>
              <a:t>unemployment, percent</a:t>
            </a:r>
          </a:p>
        </p:txBody>
      </p:sp>
    </p:spTree>
    <p:extLst>
      <p:ext uri="{BB962C8B-B14F-4D97-AF65-F5344CB8AC3E}">
        <p14:creationId xmlns:p14="http://schemas.microsoft.com/office/powerpoint/2010/main" val="1301974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355D-CB0B-148F-5B35-A1E5F727736E}"/>
              </a:ext>
            </a:extLst>
          </p:cNvPr>
          <p:cNvSpPr>
            <a:spLocks noGrp="1"/>
          </p:cNvSpPr>
          <p:nvPr>
            <p:ph type="title"/>
          </p:nvPr>
        </p:nvSpPr>
        <p:spPr/>
        <p:txBody>
          <a:bodyPr/>
          <a:lstStyle/>
          <a:p>
            <a:r>
              <a:rPr lang="en-US" sz="2800" dirty="0"/>
              <a:t>Evolution of the Phillips Curve</a:t>
            </a:r>
          </a:p>
        </p:txBody>
      </p:sp>
      <p:sp>
        <p:nvSpPr>
          <p:cNvPr id="3" name="Content Placeholder 2">
            <a:extLst>
              <a:ext uri="{FF2B5EF4-FFF2-40B4-BE49-F238E27FC236}">
                <a16:creationId xmlns:a16="http://schemas.microsoft.com/office/drawing/2014/main" id="{4FCA0AF6-725C-94B8-91C3-97E863DADBD3}"/>
              </a:ext>
            </a:extLst>
          </p:cNvPr>
          <p:cNvSpPr>
            <a:spLocks noGrp="1"/>
          </p:cNvSpPr>
          <p:nvPr>
            <p:ph idx="1"/>
          </p:nvPr>
        </p:nvSpPr>
        <p:spPr/>
        <p:txBody>
          <a:bodyPr/>
          <a:lstStyle/>
          <a:p>
            <a:pPr>
              <a:lnSpc>
                <a:spcPct val="100000"/>
              </a:lnSpc>
            </a:pPr>
            <a:r>
              <a:rPr lang="en-US" dirty="0"/>
              <a:t>With higher inflation in the 1970s and 1980s, a linear Phillips curve worked well.</a:t>
            </a:r>
          </a:p>
          <a:p>
            <a:pPr lvl="1">
              <a:lnSpc>
                <a:spcPct val="100000"/>
              </a:lnSpc>
            </a:pPr>
            <a:r>
              <a:rPr lang="en-US" sz="2000" dirty="0"/>
              <a:t>Key issues were controlling for supply shocks and inflation expectations.</a:t>
            </a:r>
          </a:p>
          <a:p>
            <a:pPr>
              <a:lnSpc>
                <a:spcPct val="100000"/>
              </a:lnSpc>
            </a:pPr>
            <a:r>
              <a:rPr lang="en-US" dirty="0"/>
              <a:t>The transition to ultra-low inflation in the early 1990s led to a decline in the estimated Phillips curve slope.</a:t>
            </a:r>
          </a:p>
          <a:p>
            <a:pPr lvl="1">
              <a:lnSpc>
                <a:spcPct val="100000"/>
              </a:lnSpc>
            </a:pPr>
            <a:r>
              <a:rPr lang="en-US" sz="2000" dirty="0"/>
              <a:t>Inflation expectations became more anchored.</a:t>
            </a:r>
          </a:p>
          <a:p>
            <a:pPr>
              <a:lnSpc>
                <a:spcPct val="100000"/>
              </a:lnSpc>
            </a:pPr>
            <a:r>
              <a:rPr lang="en-US" dirty="0"/>
              <a:t>Theory says that downward wage and price rigidity will bend the Phillips curve when inflation is very low.</a:t>
            </a:r>
          </a:p>
          <a:p>
            <a:pPr lvl="1">
              <a:lnSpc>
                <a:spcPct val="100000"/>
              </a:lnSpc>
            </a:pPr>
            <a:r>
              <a:rPr lang="en-US" sz="2000" dirty="0" err="1"/>
              <a:t>Akerlof</a:t>
            </a:r>
            <a:r>
              <a:rPr lang="en-US" sz="2000" dirty="0"/>
              <a:t>, Dickens, and Perry (1996), Daly and </a:t>
            </a:r>
            <a:r>
              <a:rPr lang="en-US" sz="2000" dirty="0" err="1"/>
              <a:t>Hobijn</a:t>
            </a:r>
            <a:r>
              <a:rPr lang="en-US" sz="2000" dirty="0"/>
              <a:t> (2014), Aiyar and </a:t>
            </a:r>
            <a:r>
              <a:rPr lang="en-US" sz="2000" dirty="0" err="1"/>
              <a:t>Voigts</a:t>
            </a:r>
            <a:r>
              <a:rPr lang="en-US" sz="2000" dirty="0"/>
              <a:t> (2019), </a:t>
            </a:r>
            <a:r>
              <a:rPr lang="en-US" sz="2000" dirty="0" err="1"/>
              <a:t>Dupraz</a:t>
            </a:r>
            <a:r>
              <a:rPr lang="en-US" sz="2000" dirty="0"/>
              <a:t>, Nakamura, and </a:t>
            </a:r>
            <a:r>
              <a:rPr lang="en-US" sz="2000" dirty="0" err="1"/>
              <a:t>Steinsson</a:t>
            </a:r>
            <a:r>
              <a:rPr lang="en-US" sz="2000" dirty="0"/>
              <a:t> (2022).  </a:t>
            </a:r>
          </a:p>
        </p:txBody>
      </p:sp>
      <p:sp>
        <p:nvSpPr>
          <p:cNvPr id="4" name="Slide Number Placeholder 3">
            <a:extLst>
              <a:ext uri="{FF2B5EF4-FFF2-40B4-BE49-F238E27FC236}">
                <a16:creationId xmlns:a16="http://schemas.microsoft.com/office/drawing/2014/main" id="{FC98587A-59C0-925E-677E-B8F6BCEC255D}"/>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5</a:t>
            </a:fld>
            <a:endParaRPr lang="en-US" sz="1200" dirty="0"/>
          </a:p>
        </p:txBody>
      </p:sp>
    </p:spTree>
    <p:extLst>
      <p:ext uri="{BB962C8B-B14F-4D97-AF65-F5344CB8AC3E}">
        <p14:creationId xmlns:p14="http://schemas.microsoft.com/office/powerpoint/2010/main" val="97226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FC4D-BC23-1D21-F6F4-45D5999F175E}"/>
              </a:ext>
            </a:extLst>
          </p:cNvPr>
          <p:cNvSpPr>
            <a:spLocks noGrp="1"/>
          </p:cNvSpPr>
          <p:nvPr>
            <p:ph type="title"/>
          </p:nvPr>
        </p:nvSpPr>
        <p:spPr/>
        <p:txBody>
          <a:bodyPr/>
          <a:lstStyle/>
          <a:p>
            <a:r>
              <a:rPr lang="en-US" sz="2800" dirty="0"/>
              <a:t>The US Phillips Curve under Low and High Inflation</a:t>
            </a:r>
          </a:p>
        </p:txBody>
      </p:sp>
      <p:sp>
        <p:nvSpPr>
          <p:cNvPr id="3" name="Content Placeholder 2">
            <a:extLst>
              <a:ext uri="{FF2B5EF4-FFF2-40B4-BE49-F238E27FC236}">
                <a16:creationId xmlns:a16="http://schemas.microsoft.com/office/drawing/2014/main" id="{AADEDFD1-D6BF-8058-FC88-0B5492EA8350}"/>
              </a:ext>
            </a:extLst>
          </p:cNvPr>
          <p:cNvSpPr>
            <a:spLocks noGrp="1"/>
          </p:cNvSpPr>
          <p:nvPr>
            <p:ph idx="1"/>
          </p:nvPr>
        </p:nvSpPr>
        <p:spPr>
          <a:xfrm>
            <a:off x="721805" y="1353278"/>
            <a:ext cx="2876867" cy="240926"/>
          </a:xfrm>
        </p:spPr>
        <p:txBody>
          <a:bodyPr/>
          <a:lstStyle/>
          <a:p>
            <a:pPr marL="0" indent="0">
              <a:buNone/>
            </a:pPr>
            <a:r>
              <a:rPr lang="en-US" sz="1200" dirty="0">
                <a:solidFill>
                  <a:schemeClr val="bg2">
                    <a:lumMod val="50000"/>
                  </a:schemeClr>
                </a:solidFill>
              </a:rPr>
              <a:t>effect on inflation, percentage points</a:t>
            </a:r>
          </a:p>
        </p:txBody>
      </p:sp>
      <p:sp>
        <p:nvSpPr>
          <p:cNvPr id="4" name="Slide Number Placeholder 3">
            <a:extLst>
              <a:ext uri="{FF2B5EF4-FFF2-40B4-BE49-F238E27FC236}">
                <a16:creationId xmlns:a16="http://schemas.microsoft.com/office/drawing/2014/main" id="{86FADBEE-A5F1-78A1-38F4-3EC3BEA732BB}"/>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6</a:t>
            </a:fld>
            <a:endParaRPr lang="en-US" sz="1200" dirty="0"/>
          </a:p>
        </p:txBody>
      </p:sp>
      <p:pic>
        <p:nvPicPr>
          <p:cNvPr id="6" name="Picture 5">
            <a:extLst>
              <a:ext uri="{FF2B5EF4-FFF2-40B4-BE49-F238E27FC236}">
                <a16:creationId xmlns:a16="http://schemas.microsoft.com/office/drawing/2014/main" id="{CCF68658-BBFC-48C5-BA6D-B22D08EC1F50}"/>
              </a:ext>
            </a:extLst>
          </p:cNvPr>
          <p:cNvPicPr>
            <a:picLocks noChangeAspect="1"/>
          </p:cNvPicPr>
          <p:nvPr/>
        </p:nvPicPr>
        <p:blipFill rotWithShape="1">
          <a:blip r:embed="rId2"/>
          <a:srcRect t="6923" b="21514"/>
          <a:stretch/>
        </p:blipFill>
        <p:spPr>
          <a:xfrm>
            <a:off x="658813" y="1767840"/>
            <a:ext cx="4713795" cy="3188174"/>
          </a:xfrm>
          <a:prstGeom prst="rect">
            <a:avLst/>
          </a:prstGeom>
        </p:spPr>
      </p:pic>
      <p:sp>
        <p:nvSpPr>
          <p:cNvPr id="7" name="Content Placeholder 2">
            <a:extLst>
              <a:ext uri="{FF2B5EF4-FFF2-40B4-BE49-F238E27FC236}">
                <a16:creationId xmlns:a16="http://schemas.microsoft.com/office/drawing/2014/main" id="{C0D24A86-AE0E-4F3C-A9A2-468AC4E556F3}"/>
              </a:ext>
            </a:extLst>
          </p:cNvPr>
          <p:cNvSpPr txBox="1">
            <a:spLocks/>
          </p:cNvSpPr>
          <p:nvPr/>
        </p:nvSpPr>
        <p:spPr>
          <a:xfrm>
            <a:off x="721805" y="1590414"/>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chemeClr val="tx2"/>
                </a:solidFill>
              </a:rPr>
              <a:t>Low inflation</a:t>
            </a:r>
          </a:p>
        </p:txBody>
      </p:sp>
      <p:sp>
        <p:nvSpPr>
          <p:cNvPr id="8" name="Content Placeholder 2">
            <a:extLst>
              <a:ext uri="{FF2B5EF4-FFF2-40B4-BE49-F238E27FC236}">
                <a16:creationId xmlns:a16="http://schemas.microsoft.com/office/drawing/2014/main" id="{2424CCC9-C548-4282-87E1-C7E59F106EB5}"/>
              </a:ext>
            </a:extLst>
          </p:cNvPr>
          <p:cNvSpPr txBox="1">
            <a:spLocks/>
          </p:cNvSpPr>
          <p:nvPr/>
        </p:nvSpPr>
        <p:spPr>
          <a:xfrm>
            <a:off x="3047207" y="1590414"/>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dirty="0">
                <a:solidFill>
                  <a:schemeClr val="tx2"/>
                </a:solidFill>
              </a:rPr>
              <a:t>High inflation</a:t>
            </a:r>
          </a:p>
        </p:txBody>
      </p:sp>
      <p:sp>
        <p:nvSpPr>
          <p:cNvPr id="9" name="Content Placeholder 2">
            <a:extLst>
              <a:ext uri="{FF2B5EF4-FFF2-40B4-BE49-F238E27FC236}">
                <a16:creationId xmlns:a16="http://schemas.microsoft.com/office/drawing/2014/main" id="{F6A6AA2E-B292-4C6E-96FD-7945CD7752D7}"/>
              </a:ext>
            </a:extLst>
          </p:cNvPr>
          <p:cNvSpPr txBox="1">
            <a:spLocks/>
          </p:cNvSpPr>
          <p:nvPr/>
        </p:nvSpPr>
        <p:spPr>
          <a:xfrm>
            <a:off x="3254026" y="4956014"/>
            <a:ext cx="2876867" cy="240926"/>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2">
                    <a:lumMod val="50000"/>
                  </a:schemeClr>
                </a:solidFill>
              </a:rPr>
              <a:t>unemployment gap, percent</a:t>
            </a:r>
          </a:p>
        </p:txBody>
      </p:sp>
      <p:sp>
        <p:nvSpPr>
          <p:cNvPr id="10" name="Content Placeholder 2">
            <a:extLst>
              <a:ext uri="{FF2B5EF4-FFF2-40B4-BE49-F238E27FC236}">
                <a16:creationId xmlns:a16="http://schemas.microsoft.com/office/drawing/2014/main" id="{28C29FB3-FD5D-48B8-823B-DAD72A938208}"/>
              </a:ext>
            </a:extLst>
          </p:cNvPr>
          <p:cNvSpPr txBox="1">
            <a:spLocks/>
          </p:cNvSpPr>
          <p:nvPr/>
        </p:nvSpPr>
        <p:spPr>
          <a:xfrm>
            <a:off x="724408" y="5196940"/>
            <a:ext cx="9821672" cy="557684"/>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Font typeface="Arial" panose="020B0604020202020204" pitchFamily="34" charset="0"/>
              <a:buNone/>
            </a:pPr>
            <a:r>
              <a:rPr lang="en-US" sz="900" dirty="0">
                <a:solidFill>
                  <a:schemeClr val="tx2"/>
                </a:solidFill>
              </a:rPr>
              <a:t>CPI = consumer price index</a:t>
            </a:r>
          </a:p>
          <a:p>
            <a:pPr marL="0" indent="0">
              <a:lnSpc>
                <a:spcPct val="100000"/>
              </a:lnSpc>
              <a:spcBef>
                <a:spcPts val="200"/>
              </a:spcBef>
              <a:buFont typeface="Arial" panose="020B0604020202020204" pitchFamily="34" charset="0"/>
              <a:buNone/>
            </a:pPr>
            <a:r>
              <a:rPr lang="en-US" sz="900" dirty="0">
                <a:solidFill>
                  <a:schemeClr val="tx2"/>
                </a:solidFill>
              </a:rPr>
              <a:t>Note: The low inflation sample is 1959Q2-1967 Q3 and 1995Q1-2018Q4. The high inflation sample is 1967Q4-1994Q4.</a:t>
            </a:r>
          </a:p>
          <a:p>
            <a:pPr marL="0" indent="0">
              <a:lnSpc>
                <a:spcPct val="100000"/>
              </a:lnSpc>
              <a:spcBef>
                <a:spcPts val="200"/>
              </a:spcBef>
              <a:buFont typeface="Arial" panose="020B0604020202020204" pitchFamily="34" charset="0"/>
              <a:buNone/>
            </a:pPr>
            <a:r>
              <a:rPr lang="en-US" sz="900" i="1" dirty="0">
                <a:solidFill>
                  <a:schemeClr val="tx2"/>
                </a:solidFill>
              </a:rPr>
              <a:t>Source: </a:t>
            </a:r>
            <a:r>
              <a:rPr lang="en-US" sz="900" dirty="0">
                <a:solidFill>
                  <a:schemeClr val="tx2"/>
                </a:solidFill>
              </a:rPr>
              <a:t>Authors’ calculations based on GAP coefficients from column 4 of table 1 in Gagnon and Collins (2019a).</a:t>
            </a:r>
          </a:p>
        </p:txBody>
      </p:sp>
      <p:sp>
        <p:nvSpPr>
          <p:cNvPr id="5" name="TextBox 4">
            <a:extLst>
              <a:ext uri="{FF2B5EF4-FFF2-40B4-BE49-F238E27FC236}">
                <a16:creationId xmlns:a16="http://schemas.microsoft.com/office/drawing/2014/main" id="{C6725644-05D0-4A2B-A4F3-EC49CA481C00}"/>
              </a:ext>
            </a:extLst>
          </p:cNvPr>
          <p:cNvSpPr txBox="1"/>
          <p:nvPr/>
        </p:nvSpPr>
        <p:spPr>
          <a:xfrm>
            <a:off x="6998208" y="1594204"/>
            <a:ext cx="42672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Curves display the effect of the unemployment gap on core CPI inflation after controlling for other factors, such as lagged inflation and import prices.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Inflation is low when inflation averages less than 3 percent over the previous eight quarters.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Gagnon and Collins (2019a)</a:t>
            </a:r>
          </a:p>
          <a:p>
            <a:pPr marL="285750" indent="-285750">
              <a:buFont typeface="Arial" panose="020B0604020202020204" pitchFamily="34" charset="0"/>
              <a:buChar char="•"/>
            </a:pPr>
            <a:r>
              <a:rPr lang="en-US" dirty="0"/>
              <a:t>Forbes, Gagnon, and Collins (2022)</a:t>
            </a:r>
          </a:p>
        </p:txBody>
      </p:sp>
    </p:spTree>
    <p:extLst>
      <p:ext uri="{BB962C8B-B14F-4D97-AF65-F5344CB8AC3E}">
        <p14:creationId xmlns:p14="http://schemas.microsoft.com/office/powerpoint/2010/main" val="84947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496B-0B29-63E7-4549-D740280BC2A6}"/>
              </a:ext>
            </a:extLst>
          </p:cNvPr>
          <p:cNvSpPr>
            <a:spLocks noGrp="1"/>
          </p:cNvSpPr>
          <p:nvPr>
            <p:ph type="title"/>
          </p:nvPr>
        </p:nvSpPr>
        <p:spPr/>
        <p:txBody>
          <a:bodyPr/>
          <a:lstStyle/>
          <a:p>
            <a:r>
              <a:rPr lang="en-US" sz="2800" dirty="0"/>
              <a:t>Implications of a Nonlinear Phillips Curve</a:t>
            </a:r>
          </a:p>
        </p:txBody>
      </p:sp>
      <p:sp>
        <p:nvSpPr>
          <p:cNvPr id="3" name="Content Placeholder 2">
            <a:extLst>
              <a:ext uri="{FF2B5EF4-FFF2-40B4-BE49-F238E27FC236}">
                <a16:creationId xmlns:a16="http://schemas.microsoft.com/office/drawing/2014/main" id="{1B4A4D54-7E98-BAF3-703A-A8A2D61709DD}"/>
              </a:ext>
            </a:extLst>
          </p:cNvPr>
          <p:cNvSpPr>
            <a:spLocks noGrp="1"/>
          </p:cNvSpPr>
          <p:nvPr>
            <p:ph idx="1"/>
          </p:nvPr>
        </p:nvSpPr>
        <p:spPr/>
        <p:txBody>
          <a:bodyPr/>
          <a:lstStyle/>
          <a:p>
            <a:pPr>
              <a:lnSpc>
                <a:spcPct val="100000"/>
              </a:lnSpc>
            </a:pPr>
            <a:r>
              <a:rPr lang="en-US" dirty="0"/>
              <a:t>Stochastic simulations of nonlinear PC macro model (</a:t>
            </a:r>
            <a:r>
              <a:rPr lang="en-US" dirty="0" err="1"/>
              <a:t>Dupraz</a:t>
            </a:r>
            <a:r>
              <a:rPr lang="en-US" dirty="0"/>
              <a:t>, Nakamura, and </a:t>
            </a:r>
            <a:r>
              <a:rPr lang="en-US" dirty="0" err="1"/>
              <a:t>Steinsson</a:t>
            </a:r>
            <a:r>
              <a:rPr lang="en-US" dirty="0"/>
              <a:t> 2022) say</a:t>
            </a:r>
          </a:p>
          <a:p>
            <a:pPr>
              <a:lnSpc>
                <a:spcPct val="100000"/>
              </a:lnSpc>
            </a:pPr>
            <a:r>
              <a:rPr lang="en-US" dirty="0"/>
              <a:t>A low inflation target reduces average employment.</a:t>
            </a:r>
          </a:p>
          <a:p>
            <a:pPr lvl="1">
              <a:lnSpc>
                <a:spcPct val="100000"/>
              </a:lnSpc>
            </a:pPr>
            <a:r>
              <a:rPr lang="en-US" sz="2000" dirty="0"/>
              <a:t>Raising inflation target from 2 to 4 percent reduces unemployment by almost 2 percentage points on average.</a:t>
            </a:r>
          </a:p>
          <a:p>
            <a:pPr>
              <a:lnSpc>
                <a:spcPct val="100000"/>
              </a:lnSpc>
            </a:pPr>
            <a:r>
              <a:rPr lang="en-US" dirty="0"/>
              <a:t>When inflation target is low, the payoffs to aggressive central bank stabilization policy are high.</a:t>
            </a:r>
          </a:p>
          <a:p>
            <a:pPr lvl="1">
              <a:lnSpc>
                <a:spcPct val="100000"/>
              </a:lnSpc>
            </a:pPr>
            <a:r>
              <a:rPr lang="en-US" sz="2000" dirty="0"/>
              <a:t>Assumes that central banks know the true model, including U*.</a:t>
            </a:r>
          </a:p>
        </p:txBody>
      </p:sp>
      <p:sp>
        <p:nvSpPr>
          <p:cNvPr id="4" name="Slide Number Placeholder 3">
            <a:extLst>
              <a:ext uri="{FF2B5EF4-FFF2-40B4-BE49-F238E27FC236}">
                <a16:creationId xmlns:a16="http://schemas.microsoft.com/office/drawing/2014/main" id="{473491D5-72F1-CDCC-4265-15CFC0039A20}"/>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7</a:t>
            </a:fld>
            <a:endParaRPr lang="en-US" sz="1200" dirty="0"/>
          </a:p>
        </p:txBody>
      </p:sp>
    </p:spTree>
    <p:extLst>
      <p:ext uri="{BB962C8B-B14F-4D97-AF65-F5344CB8AC3E}">
        <p14:creationId xmlns:p14="http://schemas.microsoft.com/office/powerpoint/2010/main" val="3001792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496B-0B29-63E7-4549-D740280BC2A6}"/>
              </a:ext>
            </a:extLst>
          </p:cNvPr>
          <p:cNvSpPr>
            <a:spLocks noGrp="1"/>
          </p:cNvSpPr>
          <p:nvPr>
            <p:ph type="title"/>
          </p:nvPr>
        </p:nvSpPr>
        <p:spPr/>
        <p:txBody>
          <a:bodyPr/>
          <a:lstStyle/>
          <a:p>
            <a:r>
              <a:rPr lang="en-US" sz="2800" dirty="0"/>
              <a:t>Nonlinear Phillips Curves and Model Uncertainty</a:t>
            </a:r>
          </a:p>
        </p:txBody>
      </p:sp>
      <p:sp>
        <p:nvSpPr>
          <p:cNvPr id="3" name="Content Placeholder 2">
            <a:extLst>
              <a:ext uri="{FF2B5EF4-FFF2-40B4-BE49-F238E27FC236}">
                <a16:creationId xmlns:a16="http://schemas.microsoft.com/office/drawing/2014/main" id="{1B4A4D54-7E98-BAF3-703A-A8A2D61709DD}"/>
              </a:ext>
            </a:extLst>
          </p:cNvPr>
          <p:cNvSpPr>
            <a:spLocks noGrp="1"/>
          </p:cNvSpPr>
          <p:nvPr>
            <p:ph idx="1"/>
          </p:nvPr>
        </p:nvSpPr>
        <p:spPr/>
        <p:txBody>
          <a:bodyPr/>
          <a:lstStyle/>
          <a:p>
            <a:pPr>
              <a:lnSpc>
                <a:spcPct val="100000"/>
              </a:lnSpc>
            </a:pPr>
            <a:r>
              <a:rPr lang="en-US" dirty="0"/>
              <a:t>Aiyar and </a:t>
            </a:r>
            <a:r>
              <a:rPr lang="en-US" dirty="0" err="1"/>
              <a:t>Voigts</a:t>
            </a:r>
            <a:r>
              <a:rPr lang="en-US" dirty="0"/>
              <a:t> (2019) show that conventional methods of estimating U* are biased upwards when the Phillips curve is nonlinear.</a:t>
            </a:r>
          </a:p>
          <a:p>
            <a:pPr lvl="1">
              <a:lnSpc>
                <a:spcPct val="100000"/>
              </a:lnSpc>
            </a:pPr>
            <a:r>
              <a:rPr lang="en-US" sz="2000" dirty="0"/>
              <a:t>U &gt; U* most of the time, yet methods set Average(U*) </a:t>
            </a:r>
            <a:r>
              <a:rPr lang="en-US" sz="2000" dirty="0">
                <a:sym typeface="Wingdings" panose="05000000000000000000" pitchFamily="2" charset="2"/>
              </a:rPr>
              <a:t></a:t>
            </a:r>
            <a:r>
              <a:rPr lang="en-US" sz="2000" dirty="0"/>
              <a:t> Average(U) over time.</a:t>
            </a:r>
          </a:p>
          <a:p>
            <a:pPr>
              <a:lnSpc>
                <a:spcPct val="100000"/>
              </a:lnSpc>
            </a:pPr>
            <a:r>
              <a:rPr lang="en-US" dirty="0"/>
              <a:t>Fed Chair Powell (2018) worried about estimates of R* and U*.</a:t>
            </a:r>
          </a:p>
          <a:p>
            <a:pPr lvl="1">
              <a:lnSpc>
                <a:spcPct val="100000"/>
              </a:lnSpc>
            </a:pPr>
            <a:r>
              <a:rPr lang="en-US" sz="2000" dirty="0"/>
              <a:t>He did not support monetary tightening even though U &lt; U*</a:t>
            </a:r>
            <a:r>
              <a:rPr lang="en-US" sz="2000" baseline="30000" dirty="0"/>
              <a:t>E</a:t>
            </a:r>
            <a:r>
              <a:rPr lang="en-US" sz="2000" dirty="0"/>
              <a:t> . </a:t>
            </a:r>
          </a:p>
          <a:p>
            <a:pPr lvl="1">
              <a:lnSpc>
                <a:spcPct val="100000"/>
              </a:lnSpc>
            </a:pPr>
            <a:r>
              <a:rPr lang="en-US" sz="2000" dirty="0"/>
              <a:t>In 2019, with U &lt; U*</a:t>
            </a:r>
            <a:r>
              <a:rPr lang="en-US" sz="2000" baseline="30000" dirty="0"/>
              <a:t>E</a:t>
            </a:r>
            <a:r>
              <a:rPr lang="en-US" sz="2000" dirty="0"/>
              <a:t>, Fed lowered R below R*</a:t>
            </a:r>
            <a:r>
              <a:rPr lang="en-US" sz="2000" baseline="30000" dirty="0"/>
              <a:t>E</a:t>
            </a:r>
            <a:r>
              <a:rPr lang="en-US" sz="2000" dirty="0"/>
              <a:t> because core inflation ticked down.</a:t>
            </a:r>
          </a:p>
          <a:p>
            <a:pPr marL="228600" lvl="1">
              <a:lnSpc>
                <a:spcPct val="100000"/>
              </a:lnSpc>
            </a:pPr>
            <a:r>
              <a:rPr lang="en-US" dirty="0"/>
              <a:t>The COVID pandemic eclipsed these developments.</a:t>
            </a:r>
          </a:p>
          <a:p>
            <a:pPr marL="685800" lvl="2">
              <a:lnSpc>
                <a:spcPct val="100000"/>
              </a:lnSpc>
            </a:pPr>
            <a:r>
              <a:rPr lang="en-US" sz="2000" dirty="0"/>
              <a:t>We’ll return to lessons from the COVID inflation….</a:t>
            </a:r>
          </a:p>
          <a:p>
            <a:pPr marL="685800" lvl="2">
              <a:lnSpc>
                <a:spcPct val="100000"/>
              </a:lnSpc>
            </a:pPr>
            <a:r>
              <a:rPr lang="en-US" sz="2000" dirty="0"/>
              <a:t>But for now, let’s focus on the 1990s through 2019.</a:t>
            </a:r>
          </a:p>
        </p:txBody>
      </p:sp>
      <p:sp>
        <p:nvSpPr>
          <p:cNvPr id="4" name="Slide Number Placeholder 3">
            <a:extLst>
              <a:ext uri="{FF2B5EF4-FFF2-40B4-BE49-F238E27FC236}">
                <a16:creationId xmlns:a16="http://schemas.microsoft.com/office/drawing/2014/main" id="{473491D5-72F1-CDCC-4265-15CFC0039A20}"/>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8</a:t>
            </a:fld>
            <a:endParaRPr lang="en-US" sz="1200" dirty="0"/>
          </a:p>
        </p:txBody>
      </p:sp>
    </p:spTree>
    <p:extLst>
      <p:ext uri="{BB962C8B-B14F-4D97-AF65-F5344CB8AC3E}">
        <p14:creationId xmlns:p14="http://schemas.microsoft.com/office/powerpoint/2010/main" val="41382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FC4D-BC23-1D21-F6F4-45D5999F175E}"/>
              </a:ext>
            </a:extLst>
          </p:cNvPr>
          <p:cNvSpPr>
            <a:spLocks noGrp="1"/>
          </p:cNvSpPr>
          <p:nvPr>
            <p:ph type="title"/>
          </p:nvPr>
        </p:nvSpPr>
        <p:spPr/>
        <p:txBody>
          <a:bodyPr/>
          <a:lstStyle/>
          <a:p>
            <a:r>
              <a:rPr lang="en-US" sz="2800" dirty="0"/>
              <a:t>The Great Disinflation of the 1990s</a:t>
            </a:r>
          </a:p>
        </p:txBody>
      </p:sp>
      <p:sp>
        <p:nvSpPr>
          <p:cNvPr id="4" name="Slide Number Placeholder 3">
            <a:extLst>
              <a:ext uri="{FF2B5EF4-FFF2-40B4-BE49-F238E27FC236}">
                <a16:creationId xmlns:a16="http://schemas.microsoft.com/office/drawing/2014/main" id="{86FADBEE-A5F1-78A1-38F4-3EC3BEA732BB}"/>
              </a:ext>
            </a:extLst>
          </p:cNvPr>
          <p:cNvSpPr>
            <a:spLocks noGrp="1"/>
          </p:cNvSpPr>
          <p:nvPr>
            <p:ph type="sldNum" sz="quarter" idx="4"/>
          </p:nvPr>
        </p:nvSpPr>
        <p:spPr/>
        <p:txBody>
          <a:bodyPr/>
          <a:lstStyle/>
          <a:p>
            <a:r>
              <a:rPr lang="en-US" dirty="0"/>
              <a:t> </a:t>
            </a:r>
            <a:r>
              <a:rPr lang="en-US" sz="1200" dirty="0"/>
              <a:t>25 Years of Excess Unemployment </a:t>
            </a:r>
            <a:r>
              <a:rPr lang="en-GB" sz="1200" dirty="0">
                <a:latin typeface="Arial" panose="020B0604020202020204" pitchFamily="34" charset="0"/>
              </a:rPr>
              <a:t>|</a:t>
            </a:r>
            <a:r>
              <a:rPr lang="en-US" sz="1200" dirty="0"/>
              <a:t> </a:t>
            </a:r>
            <a:fld id="{A1A809AE-F2E2-2A45-AE02-B5F1C2167F27}" type="slidenum">
              <a:rPr lang="en-US" sz="1200" smtClean="0"/>
              <a:pPr/>
              <a:t>9</a:t>
            </a:fld>
            <a:endParaRPr lang="en-US" sz="1200" dirty="0"/>
          </a:p>
        </p:txBody>
      </p:sp>
      <p:sp>
        <p:nvSpPr>
          <p:cNvPr id="7" name="Content Placeholder 2">
            <a:extLst>
              <a:ext uri="{FF2B5EF4-FFF2-40B4-BE49-F238E27FC236}">
                <a16:creationId xmlns:a16="http://schemas.microsoft.com/office/drawing/2014/main" id="{9342EC78-CC29-4B3D-91DF-D77999EBCCBB}"/>
              </a:ext>
            </a:extLst>
          </p:cNvPr>
          <p:cNvSpPr>
            <a:spLocks noGrp="1"/>
          </p:cNvSpPr>
          <p:nvPr>
            <p:ph idx="1"/>
          </p:nvPr>
        </p:nvSpPr>
        <p:spPr>
          <a:xfrm>
            <a:off x="721805" y="1337022"/>
            <a:ext cx="4358195" cy="240926"/>
          </a:xfrm>
        </p:spPr>
        <p:txBody>
          <a:bodyPr/>
          <a:lstStyle/>
          <a:p>
            <a:pPr marL="0" indent="0">
              <a:buNone/>
            </a:pPr>
            <a:r>
              <a:rPr lang="en-US" sz="1200" dirty="0">
                <a:solidFill>
                  <a:schemeClr val="bg2">
                    <a:lumMod val="50000"/>
                  </a:schemeClr>
                </a:solidFill>
              </a:rPr>
              <a:t>three-year moving average of PCE inflation, percent, 1970-2019</a:t>
            </a:r>
          </a:p>
        </p:txBody>
      </p:sp>
      <p:sp>
        <p:nvSpPr>
          <p:cNvPr id="10" name="Content Placeholder 2">
            <a:extLst>
              <a:ext uri="{FF2B5EF4-FFF2-40B4-BE49-F238E27FC236}">
                <a16:creationId xmlns:a16="http://schemas.microsoft.com/office/drawing/2014/main" id="{04C980E0-2474-4113-821C-AC9157F61E8A}"/>
              </a:ext>
            </a:extLst>
          </p:cNvPr>
          <p:cNvSpPr txBox="1">
            <a:spLocks/>
          </p:cNvSpPr>
          <p:nvPr/>
        </p:nvSpPr>
        <p:spPr>
          <a:xfrm>
            <a:off x="721805" y="5394079"/>
            <a:ext cx="9821672" cy="557684"/>
          </a:xfrm>
          <a:prstGeom prst="rect">
            <a:avLst/>
          </a:prstGeom>
        </p:spPr>
        <p:txBody>
          <a:bodyPr vert="horz" lIns="0" tIns="0" rIns="0" bIns="0" rtlCol="0">
            <a:noAutofit/>
          </a:bodyPr>
          <a:lstStyle>
            <a:lvl1pPr marL="227013" indent="-227013" algn="l" defTabSz="914400" rtl="0" eaLnBrk="1" latinLnBrk="0" hangingPunct="1">
              <a:lnSpc>
                <a:spcPct val="90000"/>
              </a:lnSpc>
              <a:spcBef>
                <a:spcPts val="10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23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Font typeface="Arial" panose="020B0604020202020204" pitchFamily="34" charset="0"/>
              <a:buNone/>
            </a:pPr>
            <a:r>
              <a:rPr lang="en-US" sz="900" dirty="0">
                <a:solidFill>
                  <a:schemeClr val="tx2"/>
                </a:solidFill>
              </a:rPr>
              <a:t>PCE = personal consumption expenditures</a:t>
            </a:r>
          </a:p>
          <a:p>
            <a:pPr marL="0" indent="0">
              <a:lnSpc>
                <a:spcPct val="100000"/>
              </a:lnSpc>
              <a:spcBef>
                <a:spcPts val="200"/>
              </a:spcBef>
              <a:buFont typeface="Arial" panose="020B0604020202020204" pitchFamily="34" charset="0"/>
              <a:buNone/>
            </a:pPr>
            <a:r>
              <a:rPr lang="en-US" sz="900" i="1" dirty="0">
                <a:solidFill>
                  <a:schemeClr val="tx2"/>
                </a:solidFill>
              </a:rPr>
              <a:t>Source: </a:t>
            </a:r>
            <a:r>
              <a:rPr lang="en-US" sz="900" dirty="0">
                <a:solidFill>
                  <a:schemeClr val="tx2"/>
                </a:solidFill>
              </a:rPr>
              <a:t>Organization for Economic Cooperation and Development, Economic Outlook database, No. 110, December 2021</a:t>
            </a:r>
          </a:p>
        </p:txBody>
      </p:sp>
      <p:pic>
        <p:nvPicPr>
          <p:cNvPr id="11" name="Picture 10">
            <a:extLst>
              <a:ext uri="{FF2B5EF4-FFF2-40B4-BE49-F238E27FC236}">
                <a16:creationId xmlns:a16="http://schemas.microsoft.com/office/drawing/2014/main" id="{CBFE8A14-27B1-4720-BE85-1834686579CD}"/>
              </a:ext>
            </a:extLst>
          </p:cNvPr>
          <p:cNvPicPr>
            <a:picLocks noChangeAspect="1"/>
          </p:cNvPicPr>
          <p:nvPr/>
        </p:nvPicPr>
        <p:blipFill rotWithShape="1">
          <a:blip r:embed="rId2"/>
          <a:srcRect l="653" t="58987" r="24624" b="11007"/>
          <a:stretch/>
        </p:blipFill>
        <p:spPr>
          <a:xfrm>
            <a:off x="3969084" y="3472313"/>
            <a:ext cx="4935020" cy="1824737"/>
          </a:xfrm>
          <a:prstGeom prst="rect">
            <a:avLst/>
          </a:prstGeom>
        </p:spPr>
      </p:pic>
      <p:pic>
        <p:nvPicPr>
          <p:cNvPr id="12" name="Picture 11">
            <a:extLst>
              <a:ext uri="{FF2B5EF4-FFF2-40B4-BE49-F238E27FC236}">
                <a16:creationId xmlns:a16="http://schemas.microsoft.com/office/drawing/2014/main" id="{904024F3-057B-463C-ACE2-8091E3C153FD}"/>
              </a:ext>
            </a:extLst>
          </p:cNvPr>
          <p:cNvPicPr>
            <a:picLocks noChangeAspect="1"/>
          </p:cNvPicPr>
          <p:nvPr/>
        </p:nvPicPr>
        <p:blipFill rotWithShape="1">
          <a:blip r:embed="rId2"/>
          <a:srcRect l="52434" t="31085" r="1800" b="41486"/>
          <a:stretch/>
        </p:blipFill>
        <p:spPr>
          <a:xfrm>
            <a:off x="992632" y="3472313"/>
            <a:ext cx="3022600" cy="1667963"/>
          </a:xfrm>
          <a:prstGeom prst="rect">
            <a:avLst/>
          </a:prstGeom>
        </p:spPr>
      </p:pic>
      <p:pic>
        <p:nvPicPr>
          <p:cNvPr id="6" name="Picture 5">
            <a:extLst>
              <a:ext uri="{FF2B5EF4-FFF2-40B4-BE49-F238E27FC236}">
                <a16:creationId xmlns:a16="http://schemas.microsoft.com/office/drawing/2014/main" id="{C3F02EBA-1EE8-423F-B3ED-4F637915F94F}"/>
              </a:ext>
            </a:extLst>
          </p:cNvPr>
          <p:cNvPicPr>
            <a:picLocks noChangeAspect="1"/>
          </p:cNvPicPr>
          <p:nvPr/>
        </p:nvPicPr>
        <p:blipFill rotWithShape="1">
          <a:blip r:embed="rId2"/>
          <a:srcRect l="653" t="4207" r="2123" b="72415"/>
          <a:stretch/>
        </p:blipFill>
        <p:spPr>
          <a:xfrm>
            <a:off x="690880" y="1639111"/>
            <a:ext cx="6421120" cy="1421658"/>
          </a:xfrm>
          <a:prstGeom prst="rect">
            <a:avLst/>
          </a:prstGeom>
        </p:spPr>
      </p:pic>
      <p:pic>
        <p:nvPicPr>
          <p:cNvPr id="13" name="Picture 12">
            <a:extLst>
              <a:ext uri="{FF2B5EF4-FFF2-40B4-BE49-F238E27FC236}">
                <a16:creationId xmlns:a16="http://schemas.microsoft.com/office/drawing/2014/main" id="{5C73D6A5-F59C-4893-90AA-08DE7B02B259}"/>
              </a:ext>
            </a:extLst>
          </p:cNvPr>
          <p:cNvPicPr>
            <a:picLocks noChangeAspect="1"/>
          </p:cNvPicPr>
          <p:nvPr/>
        </p:nvPicPr>
        <p:blipFill rotWithShape="1">
          <a:blip r:embed="rId2"/>
          <a:srcRect l="654" t="31085" r="48089" b="41263"/>
          <a:stretch/>
        </p:blipFill>
        <p:spPr>
          <a:xfrm>
            <a:off x="7109968" y="1659431"/>
            <a:ext cx="3385312" cy="1681526"/>
          </a:xfrm>
          <a:prstGeom prst="rect">
            <a:avLst/>
          </a:prstGeom>
        </p:spPr>
      </p:pic>
      <p:sp>
        <p:nvSpPr>
          <p:cNvPr id="14" name="Rectangle 13">
            <a:extLst>
              <a:ext uri="{FF2B5EF4-FFF2-40B4-BE49-F238E27FC236}">
                <a16:creationId xmlns:a16="http://schemas.microsoft.com/office/drawing/2014/main" id="{6BB1E294-03C8-4ABB-8BF1-432D0607DF49}"/>
              </a:ext>
            </a:extLst>
          </p:cNvPr>
          <p:cNvSpPr/>
          <p:nvPr/>
        </p:nvSpPr>
        <p:spPr>
          <a:xfrm>
            <a:off x="7131464" y="1865921"/>
            <a:ext cx="297528" cy="1227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427714F-B259-4047-8E78-F3AFBACF787C}"/>
              </a:ext>
            </a:extLst>
          </p:cNvPr>
          <p:cNvSpPr/>
          <p:nvPr/>
        </p:nvSpPr>
        <p:spPr>
          <a:xfrm>
            <a:off x="3985340" y="3699123"/>
            <a:ext cx="297528" cy="1227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6D3718CF-DBE3-4173-86FE-3095CC13D231}"/>
              </a:ext>
            </a:extLst>
          </p:cNvPr>
          <p:cNvPicPr>
            <a:picLocks noChangeAspect="1"/>
          </p:cNvPicPr>
          <p:nvPr/>
        </p:nvPicPr>
        <p:blipFill rotWithShape="1">
          <a:blip r:embed="rId2"/>
          <a:srcRect l="76201" t="51942" r="1800" b="41486"/>
          <a:stretch/>
        </p:blipFill>
        <p:spPr>
          <a:xfrm>
            <a:off x="826008" y="4744036"/>
            <a:ext cx="1452880" cy="399620"/>
          </a:xfrm>
          <a:prstGeom prst="rect">
            <a:avLst/>
          </a:prstGeom>
        </p:spPr>
      </p:pic>
      <p:pic>
        <p:nvPicPr>
          <p:cNvPr id="17" name="Picture 16">
            <a:extLst>
              <a:ext uri="{FF2B5EF4-FFF2-40B4-BE49-F238E27FC236}">
                <a16:creationId xmlns:a16="http://schemas.microsoft.com/office/drawing/2014/main" id="{1019AD4D-2A55-400B-83F5-2339F20174F6}"/>
              </a:ext>
            </a:extLst>
          </p:cNvPr>
          <p:cNvPicPr>
            <a:picLocks noChangeAspect="1"/>
          </p:cNvPicPr>
          <p:nvPr/>
        </p:nvPicPr>
        <p:blipFill rotWithShape="1">
          <a:blip r:embed="rId2"/>
          <a:srcRect l="76201" t="51942" r="1800" b="41486"/>
          <a:stretch/>
        </p:blipFill>
        <p:spPr>
          <a:xfrm>
            <a:off x="8976520" y="2992315"/>
            <a:ext cx="1452880" cy="399620"/>
          </a:xfrm>
          <a:prstGeom prst="rect">
            <a:avLst/>
          </a:prstGeom>
        </p:spPr>
      </p:pic>
      <p:pic>
        <p:nvPicPr>
          <p:cNvPr id="18" name="Picture 17">
            <a:extLst>
              <a:ext uri="{FF2B5EF4-FFF2-40B4-BE49-F238E27FC236}">
                <a16:creationId xmlns:a16="http://schemas.microsoft.com/office/drawing/2014/main" id="{D5D31BD2-E903-4890-9B0C-DC6DBFC7C2DF}"/>
              </a:ext>
            </a:extLst>
          </p:cNvPr>
          <p:cNvPicPr>
            <a:picLocks noChangeAspect="1"/>
          </p:cNvPicPr>
          <p:nvPr/>
        </p:nvPicPr>
        <p:blipFill rotWithShape="1">
          <a:blip r:embed="rId2"/>
          <a:srcRect l="391" t="7462" r="94579" b="72415"/>
          <a:stretch/>
        </p:blipFill>
        <p:spPr>
          <a:xfrm>
            <a:off x="690880" y="3644473"/>
            <a:ext cx="332232" cy="1223677"/>
          </a:xfrm>
          <a:prstGeom prst="rect">
            <a:avLst/>
          </a:prstGeom>
        </p:spPr>
      </p:pic>
    </p:spTree>
    <p:extLst>
      <p:ext uri="{BB962C8B-B14F-4D97-AF65-F5344CB8AC3E}">
        <p14:creationId xmlns:p14="http://schemas.microsoft.com/office/powerpoint/2010/main" val="1896973804"/>
      </p:ext>
    </p:extLst>
  </p:cSld>
  <p:clrMapOvr>
    <a:masterClrMapping/>
  </p:clrMapOvr>
</p:sld>
</file>

<file path=ppt/theme/theme1.xml><?xml version="1.0" encoding="utf-8"?>
<a:theme xmlns:a="http://schemas.openxmlformats.org/drawingml/2006/main" name="Office Theme">
  <a:themeElements>
    <a:clrScheme name="PII 1">
      <a:dk1>
        <a:srgbClr val="172A3A"/>
      </a:dk1>
      <a:lt1>
        <a:srgbClr val="FFFFFF"/>
      </a:lt1>
      <a:dk2>
        <a:srgbClr val="3C719D"/>
      </a:dk2>
      <a:lt2>
        <a:srgbClr val="FFFFFF"/>
      </a:lt2>
      <a:accent1>
        <a:srgbClr val="172A3A"/>
      </a:accent1>
      <a:accent2>
        <a:srgbClr val="11597F"/>
      </a:accent2>
      <a:accent3>
        <a:srgbClr val="3C719D"/>
      </a:accent3>
      <a:accent4>
        <a:srgbClr val="B7004F"/>
      </a:accent4>
      <a:accent5>
        <a:srgbClr val="FD9717"/>
      </a:accent5>
      <a:accent6>
        <a:srgbClr val="36B259"/>
      </a:accent6>
      <a:hlink>
        <a:srgbClr val="8332AD"/>
      </a:hlink>
      <a:folHlink>
        <a:srgbClr val="8332AD"/>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E627BB6E591544A461B10DB472CC50" ma:contentTypeVersion="11" ma:contentTypeDescription="Create a new document." ma:contentTypeScope="" ma:versionID="35ae3d17505ef2bf4f78c4861777d219">
  <xsd:schema xmlns:xsd="http://www.w3.org/2001/XMLSchema" xmlns:xs="http://www.w3.org/2001/XMLSchema" xmlns:p="http://schemas.microsoft.com/office/2006/metadata/properties" xmlns:ns3="e42e9ace-ff91-465b-a49a-57b5f4a32c9a" xmlns:ns4="edc6e8c9-194c-474e-a80f-dcf93395deeb" targetNamespace="http://schemas.microsoft.com/office/2006/metadata/properties" ma:root="true" ma:fieldsID="9abfcb103aea6e5d78c50a64536d269a" ns3:_="" ns4:_="">
    <xsd:import namespace="e42e9ace-ff91-465b-a49a-57b5f4a32c9a"/>
    <xsd:import namespace="edc6e8c9-194c-474e-a80f-dcf93395dee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2e9ace-ff91-465b-a49a-57b5f4a32c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c6e8c9-194c-474e-a80f-dcf93395dee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00B220-A214-465F-A352-9E8E8454702F}">
  <ds:schemaRefs>
    <ds:schemaRef ds:uri="http://schemas.microsoft.com/sharepoint/v3/contenttype/forms"/>
  </ds:schemaRefs>
</ds:datastoreItem>
</file>

<file path=customXml/itemProps2.xml><?xml version="1.0" encoding="utf-8"?>
<ds:datastoreItem xmlns:ds="http://schemas.openxmlformats.org/officeDocument/2006/customXml" ds:itemID="{C62F66AC-C799-45E5-BF02-97F405ECE6AA}">
  <ds:schemaRefs>
    <ds:schemaRef ds:uri="e42e9ace-ff91-465b-a49a-57b5f4a32c9a"/>
    <ds:schemaRef ds:uri="http://purl.org/dc/dcmitype/"/>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edc6e8c9-194c-474e-a80f-dcf93395deeb"/>
    <ds:schemaRef ds:uri="http://schemas.microsoft.com/office/2006/metadata/properties"/>
  </ds:schemaRefs>
</ds:datastoreItem>
</file>

<file path=customXml/itemProps3.xml><?xml version="1.0" encoding="utf-8"?>
<ds:datastoreItem xmlns:ds="http://schemas.openxmlformats.org/officeDocument/2006/customXml" ds:itemID="{87F3DB77-406C-4C59-97E1-659966B172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2e9ace-ff91-465b-a49a-57b5f4a32c9a"/>
    <ds:schemaRef ds:uri="edc6e8c9-194c-474e-a80f-dcf93395d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1275</TotalTime>
  <Words>3179</Words>
  <Application>Microsoft Office PowerPoint</Application>
  <PresentationFormat>Widescreen</PresentationFormat>
  <Paragraphs>290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(Body)</vt:lpstr>
      <vt:lpstr>Arial Black</vt:lpstr>
      <vt:lpstr>Calibri</vt:lpstr>
      <vt:lpstr>Office Theme</vt:lpstr>
      <vt:lpstr>25 Years of Excess Unemployment in Advanced Economies: Lessons for Monetary Policy  </vt:lpstr>
      <vt:lpstr>The Return of a Major Policy Error?</vt:lpstr>
      <vt:lpstr>An Important Nonlinearity</vt:lpstr>
      <vt:lpstr>The Original Phillips Curve: United Kingdom, 1861-1913</vt:lpstr>
      <vt:lpstr>Evolution of the Phillips Curve</vt:lpstr>
      <vt:lpstr>The US Phillips Curve under Low and High Inflation</vt:lpstr>
      <vt:lpstr>Implications of a Nonlinear Phillips Curve</vt:lpstr>
      <vt:lpstr>Nonlinear Phillips Curves and Model Uncertainty</vt:lpstr>
      <vt:lpstr>The Great Disinflation of the 1990s</vt:lpstr>
      <vt:lpstr>IMF and OECD Gaps Mainly Negative, 1995-2019</vt:lpstr>
      <vt:lpstr>True Gaps Are Even More Negative</vt:lpstr>
      <vt:lpstr>Estimated U* Smooths through Actual U, 1990-2019</vt:lpstr>
      <vt:lpstr>Yet Fundamentals Suggest Monotonic Declines in U*</vt:lpstr>
      <vt:lpstr>Case Study of Japan U*, 1990-2019</vt:lpstr>
      <vt:lpstr>Estimated Linear Phillips Curve Flattens after 1994</vt:lpstr>
      <vt:lpstr>Monte Carlo Simulations of a Bending Phillips Curve</vt:lpstr>
      <vt:lpstr>Simulated Linear Phillips Curve Slope Estimates </vt:lpstr>
      <vt:lpstr>Overestimation of R*</vt:lpstr>
      <vt:lpstr>Monetary Policy Constrained by Zero Lower Bound</vt:lpstr>
      <vt:lpstr>Estimated True Unemployment Gaps</vt:lpstr>
      <vt:lpstr>Policy Implications</vt:lpstr>
      <vt:lpstr>Future Research: COVID Inflation as Evidence for a Steep Segment of the Phillips Curve </vt:lpstr>
      <vt:lpstr>References</vt:lpstr>
      <vt:lpstr>References (cont’d.)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Dollar Not So Dominant: Dollar Invoicing Has Only a Small Effect on Trade Prices</dc:title>
  <dc:creator>Madi Sarsenbayev</dc:creator>
  <cp:lastModifiedBy>Joseph Gagnon</cp:lastModifiedBy>
  <cp:revision>94</cp:revision>
  <cp:lastPrinted>2022-06-13T14:43:43Z</cp:lastPrinted>
  <dcterms:created xsi:type="dcterms:W3CDTF">2021-10-01T22:05:26Z</dcterms:created>
  <dcterms:modified xsi:type="dcterms:W3CDTF">2022-11-14T18:56:22Z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0x0101007EE627BB6E591544A461B10DB472CC50</vt:lpwstr>
  </property>
</Properties>
</file>